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handoutMasterIdLst>
    <p:handoutMasterId r:id="rId25"/>
  </p:handoutMasterIdLst>
  <p:sldIdLst>
    <p:sldId id="435" r:id="rId2"/>
    <p:sldId id="1155" r:id="rId3"/>
    <p:sldId id="1097" r:id="rId4"/>
    <p:sldId id="1141" r:id="rId5"/>
    <p:sldId id="1142" r:id="rId6"/>
    <p:sldId id="1116" r:id="rId7"/>
    <p:sldId id="1127" r:id="rId8"/>
    <p:sldId id="1099" r:id="rId9"/>
    <p:sldId id="1157" r:id="rId10"/>
    <p:sldId id="1156" r:id="rId11"/>
    <p:sldId id="1137" r:id="rId12"/>
    <p:sldId id="1138" r:id="rId13"/>
    <p:sldId id="1139" r:id="rId14"/>
    <p:sldId id="1153" r:id="rId15"/>
    <p:sldId id="1117" r:id="rId16"/>
    <p:sldId id="1143" r:id="rId17"/>
    <p:sldId id="1144" r:id="rId18"/>
    <p:sldId id="1145" r:id="rId19"/>
    <p:sldId id="1154" r:id="rId20"/>
    <p:sldId id="1146" r:id="rId21"/>
    <p:sldId id="1098" r:id="rId22"/>
    <p:sldId id="438"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2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toulas Periklis" initials="KP" lastIdx="0" clrIdx="0">
    <p:extLst>
      <p:ext uri="{19B8F6BF-5375-455C-9EA6-DF929625EA0E}">
        <p15:presenceInfo xmlns:p15="http://schemas.microsoft.com/office/powerpoint/2012/main" userId="S-1-5-21-484763869-1647877149-839522115-9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45C"/>
    <a:srgbClr val="01567D"/>
    <a:srgbClr val="E3000F"/>
    <a:srgbClr val="003046"/>
    <a:srgbClr val="0F6991"/>
    <a:srgbClr val="003A54"/>
    <a:srgbClr val="0F385F"/>
    <a:srgbClr val="00567C"/>
    <a:srgbClr val="E30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3" autoAdjust="0"/>
    <p:restoredTop sz="94660" autoAdjust="0"/>
  </p:normalViewPr>
  <p:slideViewPr>
    <p:cSldViewPr showGuides="1">
      <p:cViewPr varScale="1">
        <p:scale>
          <a:sx n="82" d="100"/>
          <a:sy n="82" d="100"/>
        </p:scale>
        <p:origin x="1666" y="96"/>
      </p:cViewPr>
      <p:guideLst>
        <p:guide pos="392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4A32B7-C710-4FA7-984B-B448098B7E3D}" type="datetimeFigureOut">
              <a:rPr lang="el-GR" smtClean="0"/>
              <a:pPr/>
              <a:t>22/12/2021</a:t>
            </a:fld>
            <a:endParaRPr lang="el-G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0BE24F-92E4-4E28-9E37-F1AC7D66CEC1}" type="slidenum">
              <a:rPr lang="el-GR" smtClean="0"/>
              <a:pPr/>
              <a:t>‹#›</a:t>
            </a:fld>
            <a:endParaRPr lang="el-GR"/>
          </a:p>
        </p:txBody>
      </p:sp>
    </p:spTree>
    <p:extLst>
      <p:ext uri="{BB962C8B-B14F-4D97-AF65-F5344CB8AC3E}">
        <p14:creationId xmlns:p14="http://schemas.microsoft.com/office/powerpoint/2010/main" val="1368943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9"/>
          </a:xfrm>
          <a:prstGeom prst="rect">
            <a:avLst/>
          </a:prstGeom>
        </p:spPr>
        <p:txBody>
          <a:bodyPr vert="horz" lIns="91440" tIns="45720" rIns="91440" bIns="45720" rtlCol="0"/>
          <a:lstStyle>
            <a:lvl1pPr algn="r">
              <a:defRPr sz="1200"/>
            </a:lvl1pPr>
          </a:lstStyle>
          <a:p>
            <a:fld id="{C6615DE9-8A98-4B3F-9013-45D2A33A7578}" type="datetimeFigureOut">
              <a:rPr lang="en-GB" smtClean="0"/>
              <a:pPr/>
              <a:t>22/12/2021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76789"/>
            <a:ext cx="5438775" cy="39084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9"/>
          </a:xfrm>
          <a:prstGeom prst="rect">
            <a:avLst/>
          </a:prstGeom>
        </p:spPr>
        <p:txBody>
          <a:bodyPr vert="horz" lIns="91440" tIns="45720" rIns="91440" bIns="45720" rtlCol="0" anchor="b"/>
          <a:lstStyle>
            <a:lvl1pPr algn="r">
              <a:defRPr sz="1200"/>
            </a:lvl1pPr>
          </a:lstStyle>
          <a:p>
            <a:fld id="{6AA189FC-ACE1-4CA3-87BE-B5F674DF1D09}" type="slidenum">
              <a:rPr lang="en-GB" smtClean="0"/>
              <a:pPr/>
              <a:t>‹#›</a:t>
            </a:fld>
            <a:endParaRPr lang="en-GB"/>
          </a:p>
        </p:txBody>
      </p:sp>
    </p:spTree>
    <p:extLst>
      <p:ext uri="{BB962C8B-B14F-4D97-AF65-F5344CB8AC3E}">
        <p14:creationId xmlns:p14="http://schemas.microsoft.com/office/powerpoint/2010/main" val="170082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a:t>
            </a:fld>
            <a:endParaRPr lang="en-GB"/>
          </a:p>
        </p:txBody>
      </p:sp>
    </p:spTree>
    <p:extLst>
      <p:ext uri="{BB962C8B-B14F-4D97-AF65-F5344CB8AC3E}">
        <p14:creationId xmlns:p14="http://schemas.microsoft.com/office/powerpoint/2010/main" val="58591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a:t>
            </a:fld>
            <a:endParaRPr lang="en-GB"/>
          </a:p>
        </p:txBody>
      </p:sp>
    </p:spTree>
    <p:extLst>
      <p:ext uri="{BB962C8B-B14F-4D97-AF65-F5344CB8AC3E}">
        <p14:creationId xmlns:p14="http://schemas.microsoft.com/office/powerpoint/2010/main" val="58591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12</a:t>
            </a:fld>
            <a:endParaRPr lang="en-GB"/>
          </a:p>
        </p:txBody>
      </p:sp>
    </p:spTree>
    <p:extLst>
      <p:ext uri="{BB962C8B-B14F-4D97-AF65-F5344CB8AC3E}">
        <p14:creationId xmlns:p14="http://schemas.microsoft.com/office/powerpoint/2010/main" val="264258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17</a:t>
            </a:fld>
            <a:endParaRPr lang="en-GB"/>
          </a:p>
        </p:txBody>
      </p:sp>
    </p:spTree>
    <p:extLst>
      <p:ext uri="{BB962C8B-B14F-4D97-AF65-F5344CB8AC3E}">
        <p14:creationId xmlns:p14="http://schemas.microsoft.com/office/powerpoint/2010/main" val="200207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436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20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06504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42560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384923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DDA99FA-233E-4D20-B627-A6CB28D76748}"/>
              </a:ext>
            </a:extLst>
          </p:cNvPr>
          <p:cNvCxnSpPr>
            <a:cxnSpLocks/>
          </p:cNvCxnSpPr>
          <p:nvPr userDrawn="1"/>
        </p:nvCxnSpPr>
        <p:spPr>
          <a:xfrm flipV="1">
            <a:off x="467544" y="980728"/>
            <a:ext cx="7992888" cy="45534"/>
          </a:xfrm>
          <a:prstGeom prst="line">
            <a:avLst/>
          </a:prstGeom>
          <a:ln w="22225">
            <a:solidFill>
              <a:srgbClr val="00A3F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500DE0D-8400-41AF-BBF2-A3504EAE25BD}"/>
              </a:ext>
            </a:extLst>
          </p:cNvPr>
          <p:cNvGrpSpPr/>
          <p:nvPr userDrawn="1"/>
        </p:nvGrpSpPr>
        <p:grpSpPr>
          <a:xfrm>
            <a:off x="927125" y="5661248"/>
            <a:ext cx="7289750" cy="1008112"/>
            <a:chOff x="58675" y="5528311"/>
            <a:chExt cx="8343282" cy="1193165"/>
          </a:xfrm>
        </p:grpSpPr>
        <p:pic>
          <p:nvPicPr>
            <p:cNvPr id="12" name="Picture 11">
              <a:extLst>
                <a:ext uri="{FF2B5EF4-FFF2-40B4-BE49-F238E27FC236}">
                  <a16:creationId xmlns:a16="http://schemas.microsoft.com/office/drawing/2014/main" id="{08AAEDA6-1513-496F-8E43-9A4766B5DF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3" name="Picture 12">
              <a:extLst>
                <a:ext uri="{FF2B5EF4-FFF2-40B4-BE49-F238E27FC236}">
                  <a16:creationId xmlns:a16="http://schemas.microsoft.com/office/drawing/2014/main" id="{0C63C11F-7532-484C-A01F-BB0054B30E4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139578" y="5953125"/>
              <a:ext cx="4181475" cy="343535"/>
            </a:xfrm>
            <a:prstGeom prst="rect">
              <a:avLst/>
            </a:prstGeom>
            <a:noFill/>
            <a:ln>
              <a:noFill/>
            </a:ln>
          </p:spPr>
        </p:pic>
        <p:pic>
          <p:nvPicPr>
            <p:cNvPr id="14" name="Picture 13">
              <a:extLst>
                <a:ext uri="{FF2B5EF4-FFF2-40B4-BE49-F238E27FC236}">
                  <a16:creationId xmlns:a16="http://schemas.microsoft.com/office/drawing/2014/main" id="{C7483970-7771-4AA9-AB20-6D1B926B6A32}"/>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pic>
        <p:nvPicPr>
          <p:cNvPr id="16" name="Picture 15" descr="A picture containing icon&#10;&#10;Description automatically generated">
            <a:extLst>
              <a:ext uri="{FF2B5EF4-FFF2-40B4-BE49-F238E27FC236}">
                <a16:creationId xmlns:a16="http://schemas.microsoft.com/office/drawing/2014/main" id="{15983452-FED1-4093-AF83-84E55A4F91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368" y="332656"/>
            <a:ext cx="1080120" cy="929759"/>
          </a:xfrm>
          <a:prstGeom prst="rect">
            <a:avLst/>
          </a:prstGeom>
        </p:spPr>
      </p:pic>
    </p:spTree>
    <p:extLst>
      <p:ext uri="{BB962C8B-B14F-4D97-AF65-F5344CB8AC3E}">
        <p14:creationId xmlns:p14="http://schemas.microsoft.com/office/powerpoint/2010/main" val="1462469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689936-A069-4EFB-9703-FC6FEC31A821}" type="datetimeFigureOut">
              <a:rPr lang="el-GR" smtClean="0"/>
              <a:pPr/>
              <a:t>22/12/2021</a:t>
            </a:fld>
            <a:endParaRPr lang="el-GR"/>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F4F42BB1-CDFD-4471-882D-8D7CF035B9C8}" type="slidenum">
              <a:rPr lang="el-GR" smtClean="0"/>
              <a:pPr/>
              <a:t>‹#›</a:t>
            </a:fld>
            <a:endParaRPr lang="el-GR"/>
          </a:p>
        </p:txBody>
      </p:sp>
    </p:spTree>
    <p:extLst>
      <p:ext uri="{BB962C8B-B14F-4D97-AF65-F5344CB8AC3E}">
        <p14:creationId xmlns:p14="http://schemas.microsoft.com/office/powerpoint/2010/main" val="40420550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4" r:id="rId4"/>
    <p:sldLayoutId id="2147483685" r:id="rId5"/>
  </p:sldLayoutIdLst>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3000F"/>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piraeusbsc.gr/"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de-mse.gr/"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8A67208C-CB09-4119-9A9F-0EC8C4EF4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99392"/>
            <a:ext cx="5544616" cy="4237787"/>
          </a:xfrm>
          <a:prstGeom prst="rect">
            <a:avLst/>
          </a:prstGeom>
        </p:spPr>
      </p:pic>
      <p:pic>
        <p:nvPicPr>
          <p:cNvPr id="3" name="Picture 2">
            <a:extLst>
              <a:ext uri="{FF2B5EF4-FFF2-40B4-BE49-F238E27FC236}">
                <a16:creationId xmlns:a16="http://schemas.microsoft.com/office/drawing/2014/main" id="{89F674F0-2B3A-4E53-9EA5-9484B87C2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8680"/>
            <a:ext cx="1031851" cy="1080120"/>
          </a:xfrm>
          <a:prstGeom prst="rect">
            <a:avLst/>
          </a:prstGeom>
          <a:noFill/>
          <a:ln>
            <a:noFill/>
          </a:ln>
        </p:spPr>
      </p:pic>
      <p:sp>
        <p:nvSpPr>
          <p:cNvPr id="5" name="Rectangle 4">
            <a:extLst>
              <a:ext uri="{FF2B5EF4-FFF2-40B4-BE49-F238E27FC236}">
                <a16:creationId xmlns:a16="http://schemas.microsoft.com/office/drawing/2014/main" id="{9463A83B-1EB2-4A3A-A52B-544C9B3DF1D2}"/>
              </a:ext>
            </a:extLst>
          </p:cNvPr>
          <p:cNvSpPr/>
          <p:nvPr/>
        </p:nvSpPr>
        <p:spPr>
          <a:xfrm>
            <a:off x="-36004" y="4423831"/>
            <a:ext cx="9144000" cy="864096"/>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l-GR" sz="2400" b="1" dirty="0">
                <a:solidFill>
                  <a:schemeClr val="bg1"/>
                </a:solidFill>
                <a:latin typeface="Calibri" panose="020F0502020204030204" pitchFamily="34" charset="0"/>
                <a:ea typeface="+mj-ea"/>
                <a:cs typeface="Calibri" panose="020F0502020204030204" pitchFamily="34" charset="0"/>
              </a:rPr>
              <a:t>1</a:t>
            </a:r>
            <a:r>
              <a:rPr lang="el-GR" sz="2400" b="1" baseline="30000" dirty="0">
                <a:solidFill>
                  <a:schemeClr val="bg1"/>
                </a:solidFill>
                <a:latin typeface="Calibri" panose="020F0502020204030204" pitchFamily="34" charset="0"/>
                <a:ea typeface="+mj-ea"/>
                <a:cs typeface="Calibri" panose="020F0502020204030204" pitchFamily="34" charset="0"/>
              </a:rPr>
              <a:t>η</a:t>
            </a:r>
            <a:r>
              <a:rPr lang="el-GR" sz="2400" b="1" dirty="0">
                <a:solidFill>
                  <a:schemeClr val="bg1"/>
                </a:solidFill>
                <a:latin typeface="Calibri" panose="020F0502020204030204" pitchFamily="34" charset="0"/>
                <a:ea typeface="+mj-ea"/>
                <a:cs typeface="Calibri" panose="020F0502020204030204" pitchFamily="34" charset="0"/>
              </a:rPr>
              <a:t> Ημερίδα του Μηχανισμού Στήριξης Επιχειρηματικότητας</a:t>
            </a:r>
          </a:p>
          <a:p>
            <a:pPr algn="r">
              <a:lnSpc>
                <a:spcPct val="90000"/>
              </a:lnSpc>
              <a:spcBef>
                <a:spcPct val="0"/>
              </a:spcBef>
              <a:spcAft>
                <a:spcPts val="600"/>
              </a:spcAft>
            </a:pPr>
            <a:r>
              <a:rPr lang="el-GR" sz="2000" b="1" dirty="0">
                <a:solidFill>
                  <a:schemeClr val="bg1"/>
                </a:solidFill>
                <a:latin typeface="Calibri" panose="020F0502020204030204" pitchFamily="34" charset="0"/>
                <a:ea typeface="+mj-ea"/>
                <a:cs typeface="Calibri" panose="020F0502020204030204" pitchFamily="34" charset="0"/>
              </a:rPr>
              <a:t>Αναστασία Ζαχαράκη, Αναπληρώτρια </a:t>
            </a:r>
            <a:r>
              <a:rPr lang="el-GR" sz="2000" b="1">
                <a:solidFill>
                  <a:schemeClr val="bg1"/>
                </a:solidFill>
                <a:latin typeface="Calibri" panose="020F0502020204030204" pitchFamily="34" charset="0"/>
                <a:ea typeface="+mj-ea"/>
                <a:cs typeface="Calibri" panose="020F0502020204030204" pitchFamily="34" charset="0"/>
              </a:rPr>
              <a:t>Υπεύθυνη Έργου</a:t>
            </a:r>
            <a:endParaRPr lang="el-GR" sz="2000" b="1" dirty="0">
              <a:solidFill>
                <a:schemeClr val="bg1"/>
              </a:solidFill>
              <a:latin typeface="Calibri" panose="020F0502020204030204" pitchFamily="34" charset="0"/>
              <a:ea typeface="+mj-ea"/>
              <a:cs typeface="Calibri" panose="020F0502020204030204" pitchFamily="34" charset="0"/>
            </a:endParaRPr>
          </a:p>
        </p:txBody>
      </p:sp>
      <p:grpSp>
        <p:nvGrpSpPr>
          <p:cNvPr id="8" name="Group 7">
            <a:extLst>
              <a:ext uri="{FF2B5EF4-FFF2-40B4-BE49-F238E27FC236}">
                <a16:creationId xmlns:a16="http://schemas.microsoft.com/office/drawing/2014/main" id="{8B67492B-6AD5-47DB-A1BA-86C84AEAB239}"/>
              </a:ext>
            </a:extLst>
          </p:cNvPr>
          <p:cNvGrpSpPr/>
          <p:nvPr/>
        </p:nvGrpSpPr>
        <p:grpSpPr>
          <a:xfrm>
            <a:off x="971600" y="5661248"/>
            <a:ext cx="7289750" cy="1008112"/>
            <a:chOff x="58675" y="5528311"/>
            <a:chExt cx="8343282" cy="1193165"/>
          </a:xfrm>
        </p:grpSpPr>
        <p:pic>
          <p:nvPicPr>
            <p:cNvPr id="9" name="Picture 8">
              <a:extLst>
                <a:ext uri="{FF2B5EF4-FFF2-40B4-BE49-F238E27FC236}">
                  <a16:creationId xmlns:a16="http://schemas.microsoft.com/office/drawing/2014/main" id="{D3802C0A-952F-4C6C-AA5A-43ED47ED52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0" name="Picture 9">
              <a:extLst>
                <a:ext uri="{FF2B5EF4-FFF2-40B4-BE49-F238E27FC236}">
                  <a16:creationId xmlns:a16="http://schemas.microsoft.com/office/drawing/2014/main" id="{C4717B9A-BB66-45FE-A16D-282B406F564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1" name="Picture 10">
              <a:extLst>
                <a:ext uri="{FF2B5EF4-FFF2-40B4-BE49-F238E27FC236}">
                  <a16:creationId xmlns:a16="http://schemas.microsoft.com/office/drawing/2014/main" id="{4502F2DF-46D3-45F6-AF54-B01A34C98B06}"/>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349176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10</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395536" y="476672"/>
            <a:ext cx="6120680" cy="830997"/>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Εξατομικευμένες Υπηρεσίες</a:t>
            </a:r>
          </a:p>
          <a:p>
            <a:pPr>
              <a:defRPr/>
            </a:pPr>
            <a:endParaRPr lang="el-GR" sz="2400" b="1" dirty="0">
              <a:solidFill>
                <a:srgbClr val="002060"/>
              </a:solidFill>
              <a:latin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11C5E302-2317-402D-84A6-A141364D7787}"/>
              </a:ext>
            </a:extLst>
          </p:cNvPr>
          <p:cNvSpPr txBox="1">
            <a:spLocks/>
          </p:cNvSpPr>
          <p:nvPr/>
        </p:nvSpPr>
        <p:spPr bwMode="auto">
          <a:xfrm>
            <a:off x="611560" y="1403706"/>
            <a:ext cx="7512050" cy="405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63" lvl="1" indent="-271463">
              <a:spcBef>
                <a:spcPts val="600"/>
              </a:spcBef>
              <a:spcAft>
                <a:spcPts val="600"/>
              </a:spcAft>
              <a:buClr>
                <a:srgbClr val="00567C"/>
              </a:buClr>
              <a:buFont typeface="Arial" panose="020B0604020202020204" pitchFamily="34" charset="0"/>
              <a:buChar char="•"/>
            </a:pPr>
            <a:r>
              <a:rPr lang="el-GR" sz="1800" dirty="0">
                <a:solidFill>
                  <a:srgbClr val="002060"/>
                </a:solidFill>
              </a:rPr>
              <a:t>Υπηρεσίες </a:t>
            </a:r>
            <a:r>
              <a:rPr lang="el-GR" sz="1800" b="1" dirty="0">
                <a:solidFill>
                  <a:srgbClr val="002060"/>
                </a:solidFill>
              </a:rPr>
              <a:t>αναδιοργάνωσης και βελτίωσης λειτουργίας </a:t>
            </a:r>
            <a:r>
              <a:rPr lang="el-GR" sz="1800" dirty="0">
                <a:solidFill>
                  <a:srgbClr val="002060"/>
                </a:solidFill>
              </a:rPr>
              <a:t>της επιχείρησης</a:t>
            </a:r>
            <a:r>
              <a:rPr lang="en-US" sz="1800" dirty="0">
                <a:solidFill>
                  <a:srgbClr val="002060"/>
                </a:solidFill>
              </a:rPr>
              <a:t> (</a:t>
            </a:r>
            <a:r>
              <a:rPr lang="el-GR" sz="1800" dirty="0">
                <a:solidFill>
                  <a:srgbClr val="002060"/>
                </a:solidFill>
              </a:rPr>
              <a:t>βελτίωση οργανωτικής δομής, ανασχεδιασμός διαδικασιών, δράσεις βελτίωσης λειτουργίας)</a:t>
            </a:r>
          </a:p>
          <a:p>
            <a:pPr marL="271463" lvl="1" indent="-271463">
              <a:spcBef>
                <a:spcPts val="600"/>
              </a:spcBef>
              <a:spcAft>
                <a:spcPts val="600"/>
              </a:spcAft>
              <a:buClr>
                <a:srgbClr val="00567C"/>
              </a:buClr>
              <a:buFont typeface="Arial" panose="020B0604020202020204" pitchFamily="34" charset="0"/>
              <a:buChar char="•"/>
            </a:pPr>
            <a:r>
              <a:rPr lang="el-GR" sz="1800" dirty="0">
                <a:solidFill>
                  <a:srgbClr val="002060"/>
                </a:solidFill>
              </a:rPr>
              <a:t>Υπηρεσίες </a:t>
            </a:r>
            <a:r>
              <a:rPr lang="el-GR" sz="1800" b="1" dirty="0">
                <a:solidFill>
                  <a:srgbClr val="002060"/>
                </a:solidFill>
              </a:rPr>
              <a:t>κοστολόγησης</a:t>
            </a:r>
            <a:r>
              <a:rPr lang="el-GR" sz="1800" dirty="0">
                <a:solidFill>
                  <a:srgbClr val="002060"/>
                </a:solidFill>
              </a:rPr>
              <a:t> υπηρεσιών και προϊόντων</a:t>
            </a:r>
          </a:p>
          <a:p>
            <a:pPr marL="271463" lvl="1" indent="-271463">
              <a:spcBef>
                <a:spcPts val="600"/>
              </a:spcBef>
              <a:spcAft>
                <a:spcPts val="600"/>
              </a:spcAft>
              <a:buClr>
                <a:srgbClr val="00567C"/>
              </a:buClr>
              <a:buFont typeface="Arial" panose="020B0604020202020204" pitchFamily="34" charset="0"/>
              <a:buChar char="•"/>
            </a:pPr>
            <a:r>
              <a:rPr lang="el-GR" sz="1800" b="1" dirty="0">
                <a:solidFill>
                  <a:srgbClr val="002060"/>
                </a:solidFill>
              </a:rPr>
              <a:t>Αναζήτηση χρηματοδότησης </a:t>
            </a:r>
            <a:r>
              <a:rPr lang="el-GR" sz="1800" dirty="0">
                <a:solidFill>
                  <a:srgbClr val="002060"/>
                </a:solidFill>
              </a:rPr>
              <a:t>(εξεύρεση χρηματοδότησης </a:t>
            </a:r>
            <a:r>
              <a:rPr lang="el-GR" sz="1800" b="1" dirty="0">
                <a:solidFill>
                  <a:srgbClr val="002060"/>
                </a:solidFill>
              </a:rPr>
              <a:t>μέσω χρηματοδοτικών οργανισμών </a:t>
            </a:r>
            <a:r>
              <a:rPr lang="el-GR" sz="1800" dirty="0">
                <a:solidFill>
                  <a:srgbClr val="002060"/>
                </a:solidFill>
              </a:rPr>
              <a:t>αλλά και αξιοποιώντας τις </a:t>
            </a:r>
            <a:r>
              <a:rPr lang="el-GR" sz="1800" b="1" dirty="0">
                <a:solidFill>
                  <a:srgbClr val="002060"/>
                </a:solidFill>
              </a:rPr>
              <a:t>δράσεις</a:t>
            </a:r>
            <a:r>
              <a:rPr lang="el-GR" sz="1800" dirty="0">
                <a:solidFill>
                  <a:srgbClr val="002060"/>
                </a:solidFill>
              </a:rPr>
              <a:t> </a:t>
            </a:r>
            <a:r>
              <a:rPr lang="el-GR" sz="1800" b="1" dirty="0">
                <a:solidFill>
                  <a:srgbClr val="002060"/>
                </a:solidFill>
              </a:rPr>
              <a:t>κρατικών ενισχύσεων </a:t>
            </a:r>
            <a:r>
              <a:rPr lang="el-GR" sz="1800" dirty="0">
                <a:solidFill>
                  <a:srgbClr val="002060"/>
                </a:solidFill>
              </a:rPr>
              <a:t>που είναι σε ισχύ το διάστημα υποστήριξης της επιχείρησης - αναπτυξιακός νόμος, δράσεις ενίσχυσης επιχειρήσεων μέσω ΕΣΠΑ κ.α.</a:t>
            </a:r>
          </a:p>
          <a:p>
            <a:pPr marL="271463" lvl="1" indent="-271463">
              <a:spcBef>
                <a:spcPts val="600"/>
              </a:spcBef>
              <a:spcAft>
                <a:spcPts val="600"/>
              </a:spcAft>
              <a:buClr>
                <a:srgbClr val="00567C"/>
              </a:buClr>
              <a:buFont typeface="Arial" panose="020B0604020202020204" pitchFamily="34" charset="0"/>
              <a:buChar char="•"/>
            </a:pPr>
            <a:r>
              <a:rPr lang="el-GR" sz="1800" b="1" dirty="0">
                <a:solidFill>
                  <a:srgbClr val="002060"/>
                </a:solidFill>
              </a:rPr>
              <a:t>Υποστήριξη δικτύωσης και ανάπτυξη συνεργασιών</a:t>
            </a:r>
          </a:p>
        </p:txBody>
      </p:sp>
    </p:spTree>
    <p:extLst>
      <p:ext uri="{BB962C8B-B14F-4D97-AF65-F5344CB8AC3E}">
        <p14:creationId xmlns:p14="http://schemas.microsoft.com/office/powerpoint/2010/main" val="252125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8A67208C-CB09-4119-9A9F-0EC8C4EF4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99392"/>
            <a:ext cx="5544616" cy="4237787"/>
          </a:xfrm>
          <a:prstGeom prst="rect">
            <a:avLst/>
          </a:prstGeom>
        </p:spPr>
      </p:pic>
      <p:pic>
        <p:nvPicPr>
          <p:cNvPr id="3" name="Picture 2">
            <a:extLst>
              <a:ext uri="{FF2B5EF4-FFF2-40B4-BE49-F238E27FC236}">
                <a16:creationId xmlns:a16="http://schemas.microsoft.com/office/drawing/2014/main" id="{89F674F0-2B3A-4E53-9EA5-9484B87C2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8680"/>
            <a:ext cx="1031851" cy="1080120"/>
          </a:xfrm>
          <a:prstGeom prst="rect">
            <a:avLst/>
          </a:prstGeom>
          <a:noFill/>
          <a:ln>
            <a:noFill/>
          </a:ln>
        </p:spPr>
      </p:pic>
      <p:sp>
        <p:nvSpPr>
          <p:cNvPr id="5" name="Rectangle 4">
            <a:extLst>
              <a:ext uri="{FF2B5EF4-FFF2-40B4-BE49-F238E27FC236}">
                <a16:creationId xmlns:a16="http://schemas.microsoft.com/office/drawing/2014/main" id="{9463A83B-1EB2-4A3A-A52B-544C9B3DF1D2}"/>
              </a:ext>
            </a:extLst>
          </p:cNvPr>
          <p:cNvSpPr/>
          <p:nvPr/>
        </p:nvSpPr>
        <p:spPr>
          <a:xfrm>
            <a:off x="-36004" y="4423831"/>
            <a:ext cx="9144000" cy="864096"/>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l-GR" sz="2800" dirty="0">
                <a:solidFill>
                  <a:schemeClr val="bg1"/>
                </a:solidFill>
                <a:latin typeface="Calibri" panose="020F0502020204030204" pitchFamily="34" charset="0"/>
                <a:ea typeface="+mj-ea"/>
                <a:cs typeface="Calibri" panose="020F0502020204030204" pitchFamily="34" charset="0"/>
              </a:rPr>
              <a:t>Οριζόντιες Υπηρεσίες Ενημέρωσης/Πληροφόρησης</a:t>
            </a:r>
          </a:p>
        </p:txBody>
      </p:sp>
      <p:grpSp>
        <p:nvGrpSpPr>
          <p:cNvPr id="8" name="Group 7">
            <a:extLst>
              <a:ext uri="{FF2B5EF4-FFF2-40B4-BE49-F238E27FC236}">
                <a16:creationId xmlns:a16="http://schemas.microsoft.com/office/drawing/2014/main" id="{8B67492B-6AD5-47DB-A1BA-86C84AEAB239}"/>
              </a:ext>
            </a:extLst>
          </p:cNvPr>
          <p:cNvGrpSpPr/>
          <p:nvPr/>
        </p:nvGrpSpPr>
        <p:grpSpPr>
          <a:xfrm>
            <a:off x="971600" y="5661248"/>
            <a:ext cx="7289750" cy="1008112"/>
            <a:chOff x="58675" y="5528311"/>
            <a:chExt cx="8343282" cy="1193165"/>
          </a:xfrm>
        </p:grpSpPr>
        <p:pic>
          <p:nvPicPr>
            <p:cNvPr id="9" name="Picture 8">
              <a:extLst>
                <a:ext uri="{FF2B5EF4-FFF2-40B4-BE49-F238E27FC236}">
                  <a16:creationId xmlns:a16="http://schemas.microsoft.com/office/drawing/2014/main" id="{D3802C0A-952F-4C6C-AA5A-43ED47ED52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0" name="Picture 9">
              <a:extLst>
                <a:ext uri="{FF2B5EF4-FFF2-40B4-BE49-F238E27FC236}">
                  <a16:creationId xmlns:a16="http://schemas.microsoft.com/office/drawing/2014/main" id="{C4717B9A-BB66-45FE-A16D-282B406F564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1" name="Picture 10">
              <a:extLst>
                <a:ext uri="{FF2B5EF4-FFF2-40B4-BE49-F238E27FC236}">
                  <a16:creationId xmlns:a16="http://schemas.microsoft.com/office/drawing/2014/main" id="{4502F2DF-46D3-45F6-AF54-B01A34C98B06}"/>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42794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extLst>
              <a:ext uri="{28A0092B-C50C-407E-A947-70E740481C1C}">
                <a14:useLocalDpi xmlns:a14="http://schemas.microsoft.com/office/drawing/2010/main" val="0"/>
              </a:ext>
            </a:extLst>
          </a:blip>
          <a:srcRect l="44345"/>
          <a:stretch/>
        </p:blipFill>
        <p:spPr>
          <a:xfrm>
            <a:off x="-36512" y="0"/>
            <a:ext cx="5718097" cy="685800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3347864" y="0"/>
            <a:ext cx="5827331" cy="6858000"/>
          </a:xfrm>
          <a:prstGeom prst="rect">
            <a:avLst/>
          </a:prstGeom>
          <a:solidFill>
            <a:srgbClr val="002D5B">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3059832" y="548680"/>
            <a:ext cx="6076728" cy="648072"/>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3742554" y="692696"/>
            <a:ext cx="3744416" cy="461665"/>
          </a:xfrm>
          <a:prstGeom prst="rect">
            <a:avLst/>
          </a:prstGeom>
        </p:spPr>
        <p:txBody>
          <a:bodyPr wrap="square">
            <a:spAutoFit/>
          </a:bodyP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Υποστήριξη επιχειρήσεων</a:t>
            </a:r>
          </a:p>
        </p:txBody>
      </p:sp>
      <p:sp>
        <p:nvSpPr>
          <p:cNvPr id="8" name="Content Placeholder 2">
            <a:extLst>
              <a:ext uri="{FF2B5EF4-FFF2-40B4-BE49-F238E27FC236}">
                <a16:creationId xmlns:a16="http://schemas.microsoft.com/office/drawing/2014/main" id="{CFBF8490-A0A7-466A-A162-BC338B622168}"/>
              </a:ext>
            </a:extLst>
          </p:cNvPr>
          <p:cNvSpPr txBox="1">
            <a:spLocks/>
          </p:cNvSpPr>
          <p:nvPr/>
        </p:nvSpPr>
        <p:spPr bwMode="auto">
          <a:xfrm>
            <a:off x="3917388" y="1903140"/>
            <a:ext cx="4327020" cy="455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
            </a:pPr>
            <a:r>
              <a:rPr lang="el-GR" sz="1800" dirty="0">
                <a:solidFill>
                  <a:schemeClr val="bg1"/>
                </a:solidFill>
                <a:latin typeface="+mn-lt"/>
                <a:ea typeface="DotumChe" panose="020B0503020000020004" pitchFamily="49" charset="-127"/>
              </a:rPr>
              <a:t>Οι αρμόδιοι Σύμβουλοι του ΜΣΕ παρέχουν </a:t>
            </a:r>
            <a:r>
              <a:rPr lang="el-GR" sz="1800" u="sng" dirty="0">
                <a:solidFill>
                  <a:schemeClr val="bg1"/>
                </a:solidFill>
                <a:latin typeface="+mn-lt"/>
                <a:ea typeface="DotumChe" panose="020B0503020000020004" pitchFamily="49" charset="-127"/>
              </a:rPr>
              <a:t>οριζόντια υποστήριξη </a:t>
            </a:r>
            <a:r>
              <a:rPr lang="el-GR" sz="1800" dirty="0">
                <a:solidFill>
                  <a:schemeClr val="bg1"/>
                </a:solidFill>
                <a:latin typeface="+mn-lt"/>
                <a:ea typeface="DotumChe" panose="020B0503020000020004" pitchFamily="49" charset="-127"/>
              </a:rPr>
              <a:t>σε οποιαδήποτε επιχείρηση ή δυνητικό επιχειρηματία απευθύνεται στον Μηχανισμο Στήριξης Επιχειρηματικότητας παρέχοντας υποστηρικτικές υπηρεσίες προστιθέμενης αξίας μέσω </a:t>
            </a:r>
            <a:r>
              <a:rPr lang="el-GR" sz="1800" i="1" u="sng" dirty="0">
                <a:solidFill>
                  <a:schemeClr val="bg1"/>
                </a:solidFill>
                <a:latin typeface="+mn-lt"/>
                <a:ea typeface="DotumChe" panose="020B0503020000020004" pitchFamily="49" charset="-127"/>
              </a:rPr>
              <a:t>οριζόντιων εργαλείων και εμπεριστατωμένης πληροφόρησης</a:t>
            </a:r>
            <a:r>
              <a:rPr lang="el-GR" sz="1800" b="1" i="1" u="sng" dirty="0">
                <a:solidFill>
                  <a:schemeClr val="bg1"/>
                </a:solidFill>
                <a:latin typeface="+mn-lt"/>
                <a:ea typeface="DotumChe" panose="020B0503020000020004" pitchFamily="49" charset="-127"/>
              </a:rPr>
              <a:t>. </a:t>
            </a:r>
            <a:endParaRPr lang="en-US" sz="1800" b="1" i="1" u="sng" dirty="0">
              <a:solidFill>
                <a:schemeClr val="bg1"/>
              </a:solidFill>
              <a:latin typeface="+mn-lt"/>
              <a:ea typeface="DotumChe" panose="020B0503020000020004" pitchFamily="49" charset="-127"/>
            </a:endParaRPr>
          </a:p>
          <a:p>
            <a:pPr marL="0" indent="0">
              <a:buNone/>
            </a:pPr>
            <a:endParaRPr lang="el-GR" sz="1800" b="1" dirty="0">
              <a:solidFill>
                <a:schemeClr val="bg1"/>
              </a:solidFill>
              <a:latin typeface="+mn-lt"/>
              <a:ea typeface="DotumChe" panose="020B0503020000020004" pitchFamily="49" charset="-127"/>
            </a:endParaRPr>
          </a:p>
          <a:p>
            <a:r>
              <a:rPr lang="el-GR" sz="1800" dirty="0">
                <a:solidFill>
                  <a:schemeClr val="bg1"/>
                </a:solidFill>
                <a:latin typeface="+mn-lt"/>
                <a:ea typeface="DotumChe" panose="020B0503020000020004" pitchFamily="49" charset="-127"/>
              </a:rPr>
              <a:t>Οι</a:t>
            </a:r>
            <a:r>
              <a:rPr lang="en-US" sz="1800" dirty="0">
                <a:solidFill>
                  <a:schemeClr val="bg1"/>
                </a:solidFill>
                <a:latin typeface="+mn-lt"/>
                <a:ea typeface="DotumChe" panose="020B0503020000020004" pitchFamily="49" charset="-127"/>
              </a:rPr>
              <a:t> </a:t>
            </a:r>
            <a:r>
              <a:rPr lang="el-GR" sz="1800" dirty="0">
                <a:solidFill>
                  <a:schemeClr val="bg1"/>
                </a:solidFill>
                <a:latin typeface="+mn-lt"/>
                <a:ea typeface="DotumChe" panose="020B0503020000020004" pitchFamily="49" charset="-127"/>
              </a:rPr>
              <a:t>υπηρεσίες</a:t>
            </a:r>
            <a:r>
              <a:rPr lang="en-US" sz="1800" dirty="0">
                <a:solidFill>
                  <a:schemeClr val="bg1"/>
                </a:solidFill>
                <a:latin typeface="+mn-lt"/>
                <a:ea typeface="DotumChe" panose="020B0503020000020004" pitchFamily="49" charset="-127"/>
              </a:rPr>
              <a:t> </a:t>
            </a:r>
            <a:r>
              <a:rPr lang="el-GR" sz="1800" dirty="0">
                <a:solidFill>
                  <a:schemeClr val="bg1"/>
                </a:solidFill>
                <a:latin typeface="+mn-lt"/>
                <a:ea typeface="DotumChe" panose="020B0503020000020004" pitchFamily="49" charset="-127"/>
              </a:rPr>
              <a:t>παρέχονται δια ζώσης, μέσω τηλεφώνου, μέσω</a:t>
            </a:r>
            <a:r>
              <a:rPr lang="en-US" sz="1800" dirty="0">
                <a:solidFill>
                  <a:schemeClr val="bg1"/>
                </a:solidFill>
                <a:latin typeface="+mn-lt"/>
                <a:ea typeface="DotumChe" panose="020B0503020000020004" pitchFamily="49" charset="-127"/>
              </a:rPr>
              <a:t> e-mail</a:t>
            </a:r>
            <a:r>
              <a:rPr lang="el-GR" sz="1800" dirty="0">
                <a:solidFill>
                  <a:schemeClr val="bg1"/>
                </a:solidFill>
                <a:latin typeface="+mn-lt"/>
                <a:ea typeface="DotumChe" panose="020B0503020000020004" pitchFamily="49" charset="-127"/>
              </a:rPr>
              <a:t>, μέσω της διαδικτυακής πύλης όπου έχει αναρτηθεί το σύνολο των εργαλείων και πληροφοριών</a:t>
            </a:r>
          </a:p>
          <a:p>
            <a:pPr marL="0" indent="0">
              <a:buNone/>
            </a:pPr>
            <a:endParaRPr lang="el-GR" sz="2000" b="1" dirty="0">
              <a:solidFill>
                <a:schemeClr val="bg1"/>
              </a:solidFill>
            </a:endParaRPr>
          </a:p>
        </p:txBody>
      </p:sp>
    </p:spTree>
    <p:extLst>
      <p:ext uri="{BB962C8B-B14F-4D97-AF65-F5344CB8AC3E}">
        <p14:creationId xmlns:p14="http://schemas.microsoft.com/office/powerpoint/2010/main" val="261966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E059FB-642A-4257-9434-12EFA82D57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71400"/>
            <a:ext cx="7690268" cy="5336922"/>
          </a:xfrm>
          <a:prstGeom prst="rect">
            <a:avLst/>
          </a:prstGeom>
        </p:spPr>
      </p:pic>
      <p:pic>
        <p:nvPicPr>
          <p:cNvPr id="9" name="Picture 8">
            <a:extLst>
              <a:ext uri="{FF2B5EF4-FFF2-40B4-BE49-F238E27FC236}">
                <a16:creationId xmlns:a16="http://schemas.microsoft.com/office/drawing/2014/main" id="{9EF9496C-45FD-4083-B1BA-03FAA4CD8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340768"/>
            <a:ext cx="3816424" cy="3343029"/>
          </a:xfrm>
          <a:prstGeom prst="rect">
            <a:avLst/>
          </a:prstGeom>
        </p:spPr>
      </p:pic>
      <p:sp>
        <p:nvSpPr>
          <p:cNvPr id="10" name="Rectangle 9">
            <a:extLst>
              <a:ext uri="{FF2B5EF4-FFF2-40B4-BE49-F238E27FC236}">
                <a16:creationId xmlns:a16="http://schemas.microsoft.com/office/drawing/2014/main" id="{C2963177-B742-436A-BAE6-AB6A8EDF6F45}"/>
              </a:ext>
            </a:extLst>
          </p:cNvPr>
          <p:cNvSpPr/>
          <p:nvPr/>
        </p:nvSpPr>
        <p:spPr>
          <a:xfrm>
            <a:off x="5796136" y="908720"/>
            <a:ext cx="3347864" cy="831194"/>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Εργαλεία - Πληροφοριακό Υλικό</a:t>
            </a:r>
          </a:p>
        </p:txBody>
      </p:sp>
      <p:pic>
        <p:nvPicPr>
          <p:cNvPr id="13" name="Picture 12">
            <a:extLst>
              <a:ext uri="{FF2B5EF4-FFF2-40B4-BE49-F238E27FC236}">
                <a16:creationId xmlns:a16="http://schemas.microsoft.com/office/drawing/2014/main" id="{9E283257-D8DE-46EC-9E16-1D75AD7D0F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501008"/>
            <a:ext cx="1028554" cy="1080120"/>
          </a:xfrm>
          <a:prstGeom prst="rect">
            <a:avLst/>
          </a:prstGeom>
          <a:noFill/>
          <a:ln>
            <a:noFill/>
          </a:ln>
        </p:spPr>
      </p:pic>
      <p:sp>
        <p:nvSpPr>
          <p:cNvPr id="14" name="Rectangle 13">
            <a:extLst>
              <a:ext uri="{FF2B5EF4-FFF2-40B4-BE49-F238E27FC236}">
                <a16:creationId xmlns:a16="http://schemas.microsoft.com/office/drawing/2014/main" id="{81ED1410-E87F-4027-B7DB-3E8E81DE3CF6}"/>
              </a:ext>
            </a:extLst>
          </p:cNvPr>
          <p:cNvSpPr/>
          <p:nvPr/>
        </p:nvSpPr>
        <p:spPr>
          <a:xfrm>
            <a:off x="5796136" y="1844823"/>
            <a:ext cx="3347864" cy="80453"/>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a:extLst>
              <a:ext uri="{FF2B5EF4-FFF2-40B4-BE49-F238E27FC236}">
                <a16:creationId xmlns:a16="http://schemas.microsoft.com/office/drawing/2014/main" id="{9165947E-3EC9-4B3A-8696-0A8E64BCFFF3}"/>
              </a:ext>
            </a:extLst>
          </p:cNvPr>
          <p:cNvSpPr/>
          <p:nvPr/>
        </p:nvSpPr>
        <p:spPr>
          <a:xfrm>
            <a:off x="0" y="4869160"/>
            <a:ext cx="9144000" cy="549775"/>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a:extLst>
              <a:ext uri="{FF2B5EF4-FFF2-40B4-BE49-F238E27FC236}">
                <a16:creationId xmlns:a16="http://schemas.microsoft.com/office/drawing/2014/main" id="{216FC671-7471-4AB0-8E75-F3DBE88DF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013176"/>
            <a:ext cx="8208000" cy="257256"/>
          </a:xfrm>
          <a:prstGeom prst="rect">
            <a:avLst/>
          </a:prstGeom>
        </p:spPr>
      </p:pic>
      <p:grpSp>
        <p:nvGrpSpPr>
          <p:cNvPr id="20" name="Group 19">
            <a:extLst>
              <a:ext uri="{FF2B5EF4-FFF2-40B4-BE49-F238E27FC236}">
                <a16:creationId xmlns:a16="http://schemas.microsoft.com/office/drawing/2014/main" id="{3225E1C5-6130-4AA2-8195-0F3E116ED7C8}"/>
              </a:ext>
            </a:extLst>
          </p:cNvPr>
          <p:cNvGrpSpPr/>
          <p:nvPr/>
        </p:nvGrpSpPr>
        <p:grpSpPr>
          <a:xfrm>
            <a:off x="971600" y="5661248"/>
            <a:ext cx="7289750" cy="1008112"/>
            <a:chOff x="58675" y="5528311"/>
            <a:chExt cx="8343282" cy="1193165"/>
          </a:xfrm>
        </p:grpSpPr>
        <p:pic>
          <p:nvPicPr>
            <p:cNvPr id="21" name="Picture 20">
              <a:extLst>
                <a:ext uri="{FF2B5EF4-FFF2-40B4-BE49-F238E27FC236}">
                  <a16:creationId xmlns:a16="http://schemas.microsoft.com/office/drawing/2014/main" id="{0C987C24-4711-4C93-BC9A-830511C7055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22" name="Picture 21">
              <a:extLst>
                <a:ext uri="{FF2B5EF4-FFF2-40B4-BE49-F238E27FC236}">
                  <a16:creationId xmlns:a16="http://schemas.microsoft.com/office/drawing/2014/main" id="{95282FF8-EB41-4858-AA86-CE0F641DFD27}"/>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23" name="Picture 22">
              <a:extLst>
                <a:ext uri="{FF2B5EF4-FFF2-40B4-BE49-F238E27FC236}">
                  <a16:creationId xmlns:a16="http://schemas.microsoft.com/office/drawing/2014/main" id="{6D8F2B46-13E9-49AD-9DCB-7F61EB2B6C6D}"/>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31302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14</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611560" y="188640"/>
            <a:ext cx="7200800" cy="727571"/>
          </a:xfrm>
          <a:prstGeom prst="rect">
            <a:avLst/>
          </a:prstGeom>
          <a:noFill/>
        </p:spPr>
        <p:txBody>
          <a:bodyPr wrap="square">
            <a:spAutoFit/>
          </a:bodyPr>
          <a:lstStyle/>
          <a:p>
            <a:pPr>
              <a:lnSpc>
                <a:spcPct val="200000"/>
              </a:lnSpc>
              <a:defRPr/>
            </a:pPr>
            <a:r>
              <a:rPr lang="el-GR" sz="2400" b="1" dirty="0">
                <a:solidFill>
                  <a:srgbClr val="002060"/>
                </a:solidFill>
                <a:latin typeface="Calibri" panose="020F0502020204030204" pitchFamily="34" charset="0"/>
                <a:cs typeface="Arial" panose="020B0604020202020204" pitchFamily="34" charset="0"/>
              </a:rPr>
              <a:t>Εργαλεία Ανάπτυξης Επιχειρηματικής Δραστηριότητας </a:t>
            </a:r>
          </a:p>
        </p:txBody>
      </p:sp>
      <p:sp>
        <p:nvSpPr>
          <p:cNvPr id="8" name="Content Placeholder 2">
            <a:extLst>
              <a:ext uri="{FF2B5EF4-FFF2-40B4-BE49-F238E27FC236}">
                <a16:creationId xmlns:a16="http://schemas.microsoft.com/office/drawing/2014/main" id="{BF5462CF-B419-48BD-AA03-BE67970F9119}"/>
              </a:ext>
            </a:extLst>
          </p:cNvPr>
          <p:cNvSpPr txBox="1">
            <a:spLocks/>
          </p:cNvSpPr>
          <p:nvPr/>
        </p:nvSpPr>
        <p:spPr bwMode="auto">
          <a:xfrm>
            <a:off x="683568" y="1412776"/>
            <a:ext cx="756084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2000" b="1" dirty="0">
                <a:solidFill>
                  <a:srgbClr val="00245C"/>
                </a:solidFill>
                <a:ea typeface="DotumChe" panose="020B0609000101010101" pitchFamily="49" charset="-127"/>
                <a:cs typeface="Calibri" panose="020F0502020204030204" pitchFamily="34" charset="0"/>
              </a:rPr>
              <a:t>Ο Μηχανισμός Στήριξης Επιχειρηματικότητας παρέχει στις επιχειρήσεις και τους δυνητικούς επενδυτές της Περιφέρειας Δυτικής Ελλάδας πληροφόρηση και υλικό</a:t>
            </a:r>
            <a:r>
              <a:rPr lang="en-US" sz="2000" b="1" dirty="0">
                <a:solidFill>
                  <a:srgbClr val="00245C"/>
                </a:solidFill>
                <a:ea typeface="DotumChe" panose="020B0609000101010101" pitchFamily="49" charset="-127"/>
                <a:cs typeface="Calibri" panose="020F0502020204030204" pitchFamily="34" charset="0"/>
              </a:rPr>
              <a:t> </a:t>
            </a:r>
            <a:r>
              <a:rPr lang="el-GR" sz="2000" b="1" dirty="0">
                <a:solidFill>
                  <a:srgbClr val="00245C"/>
                </a:solidFill>
                <a:ea typeface="DotumChe" panose="020B0609000101010101" pitchFamily="49" charset="-127"/>
                <a:cs typeface="Calibri" panose="020F0502020204030204" pitchFamily="34" charset="0"/>
              </a:rPr>
              <a:t>για </a:t>
            </a:r>
            <a:r>
              <a:rPr lang="en-US" sz="2000" b="1" dirty="0">
                <a:solidFill>
                  <a:srgbClr val="00245C"/>
                </a:solidFill>
                <a:ea typeface="DotumChe" panose="020B0609000101010101" pitchFamily="49" charset="-127"/>
                <a:cs typeface="Calibri" panose="020F0502020204030204" pitchFamily="34" charset="0"/>
              </a:rPr>
              <a:t>:</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Θεσμικά και κανονιστικά θέματα (ίδρυση επιχειρήσεων, </a:t>
            </a:r>
            <a:r>
              <a:rPr lang="el-GR" sz="1800" dirty="0" err="1">
                <a:solidFill>
                  <a:srgbClr val="00245C"/>
                </a:solidFill>
                <a:ea typeface="DotumChe" panose="020B0609000101010101" pitchFamily="49" charset="-127"/>
                <a:cs typeface="Calibri" panose="020F0502020204030204" pitchFamily="34" charset="0"/>
              </a:rPr>
              <a:t>αδειοδότηση</a:t>
            </a:r>
            <a:r>
              <a:rPr lang="el-GR" sz="1800" dirty="0">
                <a:solidFill>
                  <a:srgbClr val="00245C"/>
                </a:solidFill>
                <a:ea typeface="DotumChe" panose="020B0609000101010101" pitchFamily="49" charset="-127"/>
                <a:cs typeface="Calibri" panose="020F0502020204030204" pitchFamily="34" charset="0"/>
              </a:rPr>
              <a:t>, μεταβίβαση, φορολογικά θέματα, καλές πρακτικές, ασφαλιστικά, λίστες αρμόδιων φορέων κ.α.)</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Θέματα επιχειρηματικού σχεδιασμού (οδηγός, υποδείγματα, εργαλεία)</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Θέματα </a:t>
            </a:r>
            <a:r>
              <a:rPr lang="en-US" sz="1800" dirty="0">
                <a:solidFill>
                  <a:srgbClr val="00245C"/>
                </a:solidFill>
                <a:ea typeface="DotumChe" panose="020B0609000101010101" pitchFamily="49" charset="-127"/>
                <a:cs typeface="Calibri" panose="020F0502020204030204" pitchFamily="34" charset="0"/>
              </a:rPr>
              <a:t>marketing (</a:t>
            </a:r>
            <a:r>
              <a:rPr lang="el-GR" sz="1800" dirty="0">
                <a:solidFill>
                  <a:srgbClr val="00245C"/>
                </a:solidFill>
                <a:ea typeface="DotumChe" panose="020B0609000101010101" pitchFamily="49" charset="-127"/>
                <a:cs typeface="Calibri" panose="020F0502020204030204" pitchFamily="34" charset="0"/>
              </a:rPr>
              <a:t>Οδηγό ανάπτυξης </a:t>
            </a:r>
            <a:r>
              <a:rPr lang="en-US" sz="1800" dirty="0">
                <a:solidFill>
                  <a:srgbClr val="00245C"/>
                </a:solidFill>
                <a:ea typeface="DotumChe" panose="020B0609000101010101" pitchFamily="49" charset="-127"/>
                <a:cs typeface="Calibri" panose="020F0502020204030204" pitchFamily="34" charset="0"/>
              </a:rPr>
              <a:t>marketing plan, </a:t>
            </a:r>
            <a:r>
              <a:rPr lang="el-GR" sz="1800" dirty="0">
                <a:solidFill>
                  <a:srgbClr val="00245C"/>
                </a:solidFill>
                <a:ea typeface="DotumChe" panose="020B0609000101010101" pitchFamily="49" charset="-127"/>
                <a:cs typeface="Calibri" panose="020F0502020204030204" pitchFamily="34" charset="0"/>
              </a:rPr>
              <a:t>υποδείγματα, εργαλεία) </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Κλαδικά δεδομένα και δεδομένα της αγοράς για τους σημαντικότερους κλάδους</a:t>
            </a:r>
          </a:p>
        </p:txBody>
      </p:sp>
    </p:spTree>
    <p:extLst>
      <p:ext uri="{BB962C8B-B14F-4D97-AF65-F5344CB8AC3E}">
        <p14:creationId xmlns:p14="http://schemas.microsoft.com/office/powerpoint/2010/main" val="344783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15</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611560" y="188640"/>
            <a:ext cx="7344816" cy="727571"/>
          </a:xfrm>
          <a:prstGeom prst="rect">
            <a:avLst/>
          </a:prstGeom>
          <a:noFill/>
        </p:spPr>
        <p:txBody>
          <a:bodyPr wrap="square">
            <a:spAutoFit/>
          </a:bodyPr>
          <a:lstStyle/>
          <a:p>
            <a:pPr>
              <a:lnSpc>
                <a:spcPct val="200000"/>
              </a:lnSpc>
              <a:defRPr/>
            </a:pPr>
            <a:r>
              <a:rPr lang="el-GR" sz="2400" b="1" dirty="0">
                <a:solidFill>
                  <a:srgbClr val="002060"/>
                </a:solidFill>
                <a:latin typeface="Calibri" panose="020F0502020204030204" pitchFamily="34" charset="0"/>
                <a:cs typeface="Arial" panose="020B0604020202020204" pitchFamily="34" charset="0"/>
              </a:rPr>
              <a:t>Εργαλεία Ανάπτυξης Επιχειρηματικής Δραστηριότητας </a:t>
            </a:r>
          </a:p>
        </p:txBody>
      </p:sp>
      <p:sp>
        <p:nvSpPr>
          <p:cNvPr id="8" name="Content Placeholder 2">
            <a:extLst>
              <a:ext uri="{FF2B5EF4-FFF2-40B4-BE49-F238E27FC236}">
                <a16:creationId xmlns:a16="http://schemas.microsoft.com/office/drawing/2014/main" id="{BF5462CF-B419-48BD-AA03-BE67970F9119}"/>
              </a:ext>
            </a:extLst>
          </p:cNvPr>
          <p:cNvSpPr txBox="1">
            <a:spLocks/>
          </p:cNvSpPr>
          <p:nvPr/>
        </p:nvSpPr>
        <p:spPr bwMode="auto">
          <a:xfrm>
            <a:off x="683568" y="1412776"/>
            <a:ext cx="756084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00245C"/>
              </a:buClr>
            </a:pPr>
            <a:r>
              <a:rPr lang="el-GR" sz="1800" dirty="0">
                <a:solidFill>
                  <a:srgbClr val="00245C"/>
                </a:solidFill>
                <a:ea typeface="DotumChe" panose="020B0609000101010101" pitchFamily="49" charset="-127"/>
                <a:cs typeface="Calibri" panose="020F0502020204030204" pitchFamily="34" charset="0"/>
              </a:rPr>
              <a:t>Ενημερωτικό υλικό αναφορικά με δράσεις στήριξης της επιχειρηματικότητας και χρηματοδοτικά εργαλεία (αναπτυξιακός νόμος, υλικό για δράσεις κρατικών ενισχύσεων, εναλλακτικές πηγές χρηματοδότησης)</a:t>
            </a:r>
          </a:p>
          <a:p>
            <a:pPr algn="just">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Ρυθμίσεις σε σχέση τη στήριξη ξένων επενδύσεων στην Ελλάδα (παροχή κινήτρων, </a:t>
            </a:r>
            <a:r>
              <a:rPr lang="el-GR" sz="1800" dirty="0" err="1">
                <a:solidFill>
                  <a:srgbClr val="00245C"/>
                </a:solidFill>
                <a:ea typeface="DotumChe" panose="020B0609000101010101" pitchFamily="49" charset="-127"/>
                <a:cs typeface="Calibri" panose="020F0502020204030204" pitchFamily="34" charset="0"/>
              </a:rPr>
              <a:t>αδειοδοτήσεις</a:t>
            </a:r>
            <a:r>
              <a:rPr lang="el-GR" sz="1800" dirty="0">
                <a:solidFill>
                  <a:srgbClr val="00245C"/>
                </a:solidFill>
                <a:ea typeface="DotumChe" panose="020B0609000101010101" pitchFamily="49" charset="-127"/>
                <a:cs typeface="Calibri" panose="020F0502020204030204" pitchFamily="34" charset="0"/>
              </a:rPr>
              <a:t>, παροχή άδειας παραμονής, μη κανονιστικά θέματα κ.α.).</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Λίστες συλλογικών φορέων, λίστες συνεργατών</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Οδηγό ανάπτυξης συνεργασιών</a:t>
            </a:r>
          </a:p>
          <a:p>
            <a:pPr>
              <a:spcBef>
                <a:spcPts val="600"/>
              </a:spcBef>
              <a:buClr>
                <a:srgbClr val="00567C"/>
              </a:buClr>
            </a:pPr>
            <a:r>
              <a:rPr lang="el-GR" sz="1800" dirty="0">
                <a:solidFill>
                  <a:srgbClr val="00245C"/>
                </a:solidFill>
                <a:ea typeface="DotumChe" panose="020B0609000101010101" pitchFamily="49" charset="-127"/>
                <a:cs typeface="Calibri" panose="020F0502020204030204" pitchFamily="34" charset="0"/>
              </a:rPr>
              <a:t>Ενημερωτικό υλικό για τον ΜΣΕ</a:t>
            </a:r>
          </a:p>
          <a:p>
            <a:pPr marL="0" indent="0">
              <a:spcBef>
                <a:spcPts val="600"/>
              </a:spcBef>
              <a:buClr>
                <a:srgbClr val="00567C"/>
              </a:buClr>
              <a:buNone/>
            </a:pPr>
            <a:r>
              <a:rPr lang="el-GR" sz="1800" dirty="0">
                <a:solidFill>
                  <a:srgbClr val="00245C"/>
                </a:solidFill>
                <a:ea typeface="DotumChe" panose="020B0609000101010101" pitchFamily="49" charset="-127"/>
                <a:cs typeface="Calibri" panose="020F0502020204030204" pitchFamily="34" charset="0"/>
              </a:rPr>
              <a:t>Το υλικό επικαιροποιείται και συμπληρώνεται διαρκώς με βάση τις ανάγκες των </a:t>
            </a:r>
            <a:r>
              <a:rPr lang="el-GR" sz="1800" dirty="0" err="1">
                <a:solidFill>
                  <a:srgbClr val="00245C"/>
                </a:solidFill>
                <a:ea typeface="DotumChe" panose="020B0609000101010101" pitchFamily="49" charset="-127"/>
                <a:cs typeface="Calibri" panose="020F0502020204030204" pitchFamily="34" charset="0"/>
              </a:rPr>
              <a:t>επιχειρήσειων</a:t>
            </a:r>
            <a:endParaRPr lang="el-GR" sz="1800" dirty="0">
              <a:solidFill>
                <a:srgbClr val="00245C"/>
              </a:solidFill>
              <a:ea typeface="DotumChe" panose="020B0609000101010101" pitchFamily="49" charset="-127"/>
              <a:cs typeface="Calibri" panose="020F0502020204030204" pitchFamily="34" charset="0"/>
            </a:endParaRPr>
          </a:p>
        </p:txBody>
      </p:sp>
    </p:spTree>
    <p:extLst>
      <p:ext uri="{BB962C8B-B14F-4D97-AF65-F5344CB8AC3E}">
        <p14:creationId xmlns:p14="http://schemas.microsoft.com/office/powerpoint/2010/main" val="187316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8A67208C-CB09-4119-9A9F-0EC8C4EF4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99392"/>
            <a:ext cx="5544616" cy="4237787"/>
          </a:xfrm>
          <a:prstGeom prst="rect">
            <a:avLst/>
          </a:prstGeom>
        </p:spPr>
      </p:pic>
      <p:pic>
        <p:nvPicPr>
          <p:cNvPr id="3" name="Picture 2">
            <a:extLst>
              <a:ext uri="{FF2B5EF4-FFF2-40B4-BE49-F238E27FC236}">
                <a16:creationId xmlns:a16="http://schemas.microsoft.com/office/drawing/2014/main" id="{89F674F0-2B3A-4E53-9EA5-9484B87C2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8680"/>
            <a:ext cx="1031851" cy="1080120"/>
          </a:xfrm>
          <a:prstGeom prst="rect">
            <a:avLst/>
          </a:prstGeom>
          <a:noFill/>
          <a:ln>
            <a:noFill/>
          </a:ln>
        </p:spPr>
      </p:pic>
      <p:sp>
        <p:nvSpPr>
          <p:cNvPr id="5" name="Rectangle 4">
            <a:extLst>
              <a:ext uri="{FF2B5EF4-FFF2-40B4-BE49-F238E27FC236}">
                <a16:creationId xmlns:a16="http://schemas.microsoft.com/office/drawing/2014/main" id="{9463A83B-1EB2-4A3A-A52B-544C9B3DF1D2}"/>
              </a:ext>
            </a:extLst>
          </p:cNvPr>
          <p:cNvSpPr/>
          <p:nvPr/>
        </p:nvSpPr>
        <p:spPr>
          <a:xfrm>
            <a:off x="-36004" y="4423831"/>
            <a:ext cx="9144000" cy="864096"/>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l-GR" sz="2800" dirty="0">
                <a:solidFill>
                  <a:schemeClr val="bg1"/>
                </a:solidFill>
                <a:latin typeface="Calibri" panose="020F0502020204030204" pitchFamily="34" charset="0"/>
                <a:ea typeface="+mj-ea"/>
                <a:cs typeface="Calibri" panose="020F0502020204030204" pitchFamily="34" charset="0"/>
              </a:rPr>
              <a:t>Παρατηρητήριο Επιχειρηματικότητας</a:t>
            </a:r>
          </a:p>
        </p:txBody>
      </p:sp>
      <p:grpSp>
        <p:nvGrpSpPr>
          <p:cNvPr id="8" name="Group 7">
            <a:extLst>
              <a:ext uri="{FF2B5EF4-FFF2-40B4-BE49-F238E27FC236}">
                <a16:creationId xmlns:a16="http://schemas.microsoft.com/office/drawing/2014/main" id="{8B67492B-6AD5-47DB-A1BA-86C84AEAB239}"/>
              </a:ext>
            </a:extLst>
          </p:cNvPr>
          <p:cNvGrpSpPr/>
          <p:nvPr/>
        </p:nvGrpSpPr>
        <p:grpSpPr>
          <a:xfrm>
            <a:off x="971600" y="5661248"/>
            <a:ext cx="7289750" cy="1008112"/>
            <a:chOff x="58675" y="5528311"/>
            <a:chExt cx="8343282" cy="1193165"/>
          </a:xfrm>
        </p:grpSpPr>
        <p:pic>
          <p:nvPicPr>
            <p:cNvPr id="9" name="Picture 8">
              <a:extLst>
                <a:ext uri="{FF2B5EF4-FFF2-40B4-BE49-F238E27FC236}">
                  <a16:creationId xmlns:a16="http://schemas.microsoft.com/office/drawing/2014/main" id="{D3802C0A-952F-4C6C-AA5A-43ED47ED52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0" name="Picture 9">
              <a:extLst>
                <a:ext uri="{FF2B5EF4-FFF2-40B4-BE49-F238E27FC236}">
                  <a16:creationId xmlns:a16="http://schemas.microsoft.com/office/drawing/2014/main" id="{C4717B9A-BB66-45FE-A16D-282B406F564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1" name="Picture 10">
              <a:extLst>
                <a:ext uri="{FF2B5EF4-FFF2-40B4-BE49-F238E27FC236}">
                  <a16:creationId xmlns:a16="http://schemas.microsoft.com/office/drawing/2014/main" id="{4502F2DF-46D3-45F6-AF54-B01A34C98B06}"/>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323259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extLst>
              <a:ext uri="{28A0092B-C50C-407E-A947-70E740481C1C}">
                <a14:useLocalDpi xmlns:a14="http://schemas.microsoft.com/office/drawing/2010/main" val="0"/>
              </a:ext>
            </a:extLst>
          </a:blip>
          <a:srcRect l="44345"/>
          <a:stretch/>
        </p:blipFill>
        <p:spPr>
          <a:xfrm>
            <a:off x="-36512" y="0"/>
            <a:ext cx="5718097" cy="685800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3347864" y="0"/>
            <a:ext cx="5827331" cy="6858000"/>
          </a:xfrm>
          <a:prstGeom prst="rect">
            <a:avLst/>
          </a:prstGeom>
          <a:solidFill>
            <a:srgbClr val="002D5B">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3059832" y="548680"/>
            <a:ext cx="6076728" cy="648072"/>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Calibri" panose="020F0502020204030204" pitchFamily="34" charset="0"/>
                <a:cs typeface="Calibri" panose="020F0502020204030204" pitchFamily="34" charset="0"/>
              </a:rPr>
              <a:t>Παρατηρητήριο Επιχειρηματικότητας</a:t>
            </a:r>
          </a:p>
        </p:txBody>
      </p:sp>
      <p:sp>
        <p:nvSpPr>
          <p:cNvPr id="8" name="Content Placeholder 2">
            <a:extLst>
              <a:ext uri="{FF2B5EF4-FFF2-40B4-BE49-F238E27FC236}">
                <a16:creationId xmlns:a16="http://schemas.microsoft.com/office/drawing/2014/main" id="{CFBF8490-A0A7-466A-A162-BC338B622168}"/>
              </a:ext>
            </a:extLst>
          </p:cNvPr>
          <p:cNvSpPr txBox="1">
            <a:spLocks/>
          </p:cNvSpPr>
          <p:nvPr/>
        </p:nvSpPr>
        <p:spPr bwMode="auto">
          <a:xfrm>
            <a:off x="3917388" y="1903140"/>
            <a:ext cx="4327020" cy="37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800" dirty="0">
                <a:solidFill>
                  <a:schemeClr val="bg1"/>
                </a:solidFill>
                <a:effectLst/>
                <a:ea typeface="DotumChe" panose="020B0609000101010101" pitchFamily="49" charset="-127"/>
                <a:cs typeface="Calibri" panose="020F0502020204030204" pitchFamily="34" charset="0"/>
              </a:rPr>
              <a:t>Για την υποστήριξη της Περιφέρειας Δυτικής Ελλάδας στην εφαρμογή της </a:t>
            </a:r>
            <a:r>
              <a:rPr lang="el-GR" sz="1800" b="1" dirty="0">
                <a:solidFill>
                  <a:schemeClr val="bg1"/>
                </a:solidFill>
                <a:effectLst/>
                <a:ea typeface="DotumChe" panose="020B0609000101010101" pitchFamily="49" charset="-127"/>
                <a:cs typeface="Calibri" panose="020F0502020204030204" pitchFamily="34" charset="0"/>
              </a:rPr>
              <a:t>Στρατηγικής για την ανάπτυξη  της επιχειρηματικότητας και της καινοτομίας</a:t>
            </a:r>
            <a:r>
              <a:rPr lang="en-US" sz="1800" dirty="0">
                <a:solidFill>
                  <a:schemeClr val="bg1"/>
                </a:solidFill>
                <a:effectLst/>
                <a:ea typeface="DotumChe" panose="020B0609000101010101" pitchFamily="49" charset="-127"/>
                <a:cs typeface="Calibri" panose="020F0502020204030204" pitchFamily="34" charset="0"/>
              </a:rPr>
              <a:t>:</a:t>
            </a:r>
            <a:endParaRPr lang="el-GR" sz="1800" dirty="0">
              <a:solidFill>
                <a:schemeClr val="bg1"/>
              </a:solidFill>
              <a:effectLst/>
              <a:ea typeface="DotumChe" panose="020B0609000101010101" pitchFamily="49" charset="-127"/>
              <a:cs typeface="Calibri" panose="020F0502020204030204" pitchFamily="34" charset="0"/>
            </a:endParaRPr>
          </a:p>
          <a:p>
            <a:pPr>
              <a:buFont typeface="Wingdings" panose="05000000000000000000" pitchFamily="2" charset="2"/>
              <a:buChar char="§"/>
            </a:pPr>
            <a:r>
              <a:rPr lang="el-GR" sz="1800" dirty="0">
                <a:solidFill>
                  <a:schemeClr val="bg1"/>
                </a:solidFill>
                <a:effectLst/>
                <a:ea typeface="DotumChe" panose="020B0609000101010101" pitchFamily="49" charset="-127"/>
                <a:cs typeface="Calibri" panose="020F0502020204030204" pitchFamily="34" charset="0"/>
              </a:rPr>
              <a:t>θα </a:t>
            </a:r>
            <a:r>
              <a:rPr lang="el-GR" sz="1800" dirty="0">
                <a:solidFill>
                  <a:schemeClr val="bg1"/>
                </a:solidFill>
                <a:ea typeface="DotumChe" panose="020B0609000101010101" pitchFamily="49" charset="-127"/>
                <a:cs typeface="Calibri" panose="020F0502020204030204" pitchFamily="34" charset="0"/>
              </a:rPr>
              <a:t>εκπονηθεί ένας σημαντικός αριθμός </a:t>
            </a:r>
            <a:r>
              <a:rPr lang="el-GR" sz="1800" b="1" i="1" dirty="0">
                <a:solidFill>
                  <a:schemeClr val="bg1"/>
                </a:solidFill>
                <a:ea typeface="DotumChe" panose="020B0609000101010101" pitchFamily="49" charset="-127"/>
                <a:cs typeface="Calibri" panose="020F0502020204030204" pitchFamily="34" charset="0"/>
              </a:rPr>
              <a:t>μελετών και ερευνών</a:t>
            </a:r>
            <a:r>
              <a:rPr lang="el-GR" sz="1800" dirty="0">
                <a:solidFill>
                  <a:schemeClr val="bg1"/>
                </a:solidFill>
                <a:ea typeface="DotumChe" panose="020B0609000101010101" pitchFamily="49" charset="-127"/>
                <a:cs typeface="Calibri" panose="020F0502020204030204" pitchFamily="34" charset="0"/>
              </a:rPr>
              <a:t> στις οποίες  αποτυπώνονται οι εξελίξεις, οι συνθήκες και οι τάσεις του οικονομικού και επιχειρηματικού περιβάλλοντος </a:t>
            </a:r>
          </a:p>
          <a:p>
            <a:pPr>
              <a:buFont typeface="Wingdings" panose="05000000000000000000" pitchFamily="2" charset="2"/>
              <a:buChar char="§"/>
            </a:pPr>
            <a:r>
              <a:rPr lang="el-GR" sz="1800" dirty="0">
                <a:solidFill>
                  <a:schemeClr val="bg1"/>
                </a:solidFill>
                <a:ea typeface="DotumChe" panose="020B0609000101010101" pitchFamily="49" charset="-127"/>
                <a:cs typeface="Calibri" panose="020F0502020204030204" pitchFamily="34" charset="0"/>
              </a:rPr>
              <a:t>θα καταρτιστεί </a:t>
            </a:r>
            <a:r>
              <a:rPr lang="el-GR" sz="1800" b="1" dirty="0">
                <a:solidFill>
                  <a:schemeClr val="bg1"/>
                </a:solidFill>
                <a:effectLst/>
                <a:ea typeface="Calibri" panose="020F0502020204030204" pitchFamily="34" charset="0"/>
                <a:cs typeface="Calibri" panose="020F0502020204030204" pitchFamily="34" charset="0"/>
              </a:rPr>
              <a:t>σχέδιο Στρατηγικής για την επιχειρηματικότητα</a:t>
            </a:r>
            <a:endParaRPr lang="el-GR" sz="1800" b="1" dirty="0">
              <a:solidFill>
                <a:schemeClr val="bg1"/>
              </a:solidFill>
              <a:ea typeface="DotumChe" panose="020B0609000101010101" pitchFamily="49" charset="-127"/>
              <a:cs typeface="Calibri" panose="020F0502020204030204" pitchFamily="34" charset="0"/>
            </a:endParaRPr>
          </a:p>
        </p:txBody>
      </p:sp>
    </p:spTree>
    <p:extLst>
      <p:ext uri="{BB962C8B-B14F-4D97-AF65-F5344CB8AC3E}">
        <p14:creationId xmlns:p14="http://schemas.microsoft.com/office/powerpoint/2010/main" val="225049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18</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323528" y="212453"/>
            <a:ext cx="7344816" cy="1184299"/>
          </a:xfrm>
          <a:prstGeom prst="rect">
            <a:avLst/>
          </a:prstGeom>
          <a:noFill/>
        </p:spPr>
        <p:txBody>
          <a:bodyPr wrap="square">
            <a:spAutoFit/>
          </a:bodyPr>
          <a:lstStyle/>
          <a:p>
            <a:pPr>
              <a:lnSpc>
                <a:spcPct val="200000"/>
              </a:lnSpc>
              <a:defRPr/>
            </a:pPr>
            <a:r>
              <a:rPr lang="el-GR" sz="2000" b="1" dirty="0">
                <a:solidFill>
                  <a:srgbClr val="00245C"/>
                </a:solidFill>
                <a:cs typeface="Arial" panose="020B0604020202020204" pitchFamily="34" charset="0"/>
              </a:rPr>
              <a:t>Παρατηρητήριο Επιχειρηματικότητας - Μελέτες και Έρευνες</a:t>
            </a:r>
          </a:p>
          <a:p>
            <a:pPr>
              <a:lnSpc>
                <a:spcPct val="200000"/>
              </a:lnSpc>
              <a:defRPr/>
            </a:pPr>
            <a:endParaRPr lang="el-GR" b="1" dirty="0">
              <a:solidFill>
                <a:srgbClr val="002060"/>
              </a:solidFill>
              <a:latin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FEE3B72-D16F-4BE6-A81C-AA1752B6B002}"/>
              </a:ext>
            </a:extLst>
          </p:cNvPr>
          <p:cNvSpPr txBox="1">
            <a:spLocks/>
          </p:cNvSpPr>
          <p:nvPr/>
        </p:nvSpPr>
        <p:spPr bwMode="auto">
          <a:xfrm>
            <a:off x="683568" y="1268760"/>
            <a:ext cx="770485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63" lvl="1" indent="-271463">
              <a:spcBef>
                <a:spcPts val="600"/>
              </a:spcBef>
              <a:buClr>
                <a:srgbClr val="00567C"/>
              </a:buClr>
              <a:buFont typeface="Arial" panose="020B0604020202020204" pitchFamily="34" charset="0"/>
              <a:buChar char="•"/>
            </a:pPr>
            <a:r>
              <a:rPr lang="el-GR" sz="1700" dirty="0">
                <a:solidFill>
                  <a:srgbClr val="00245C"/>
                </a:solidFill>
                <a:ea typeface="DotumChe" panose="020B0609000101010101" pitchFamily="49" charset="-127"/>
                <a:cs typeface="Calibri" panose="020F0502020204030204" pitchFamily="34" charset="0"/>
              </a:rPr>
              <a:t>Μελέτη σχετικά με τις συνθήκες και εξελίξεις και τάσεις της αγοράς στην Περιφέρεια Δυτικής Ελλάδας (</a:t>
            </a:r>
            <a:r>
              <a:rPr lang="el-GR" sz="1700" b="1" dirty="0">
                <a:solidFill>
                  <a:srgbClr val="00245C"/>
                </a:solidFill>
                <a:ea typeface="DotumChe" panose="020B0609000101010101" pitchFamily="49" charset="-127"/>
                <a:cs typeface="Calibri" panose="020F0502020204030204" pitchFamily="34" charset="0"/>
              </a:rPr>
              <a:t>ετήσια</a:t>
            </a:r>
            <a:r>
              <a:rPr lang="el-GR" sz="1700" dirty="0">
                <a:solidFill>
                  <a:srgbClr val="00245C"/>
                </a:solidFill>
                <a:ea typeface="DotumChe" panose="020B0609000101010101" pitchFamily="49" charset="-127"/>
                <a:cs typeface="Calibri" panose="020F0502020204030204" pitchFamily="34" charset="0"/>
              </a:rPr>
              <a:t>)</a:t>
            </a:r>
          </a:p>
          <a:p>
            <a:pPr marL="271463" lvl="1" indent="-271463">
              <a:spcBef>
                <a:spcPts val="600"/>
              </a:spcBef>
              <a:buClr>
                <a:srgbClr val="00567C"/>
              </a:buClr>
              <a:buFont typeface="Arial" panose="020B0604020202020204" pitchFamily="34" charset="0"/>
              <a:buChar char="•"/>
            </a:pPr>
            <a:r>
              <a:rPr lang="el-GR" sz="1700" dirty="0">
                <a:solidFill>
                  <a:srgbClr val="00245C"/>
                </a:solidFill>
                <a:ea typeface="DotumChe" panose="020B0609000101010101" pitchFamily="49" charset="-127"/>
                <a:cs typeface="Calibri" panose="020F0502020204030204" pitchFamily="34" charset="0"/>
              </a:rPr>
              <a:t>Μελέτες – έρευνες για τα αποτελέσματα από τη λειτουργία των επιχειρήσεων (</a:t>
            </a:r>
            <a:r>
              <a:rPr lang="el-GR" sz="1700" b="1" dirty="0">
                <a:solidFill>
                  <a:srgbClr val="00245C"/>
                </a:solidFill>
                <a:ea typeface="DotumChe" panose="020B0609000101010101" pitchFamily="49" charset="-127"/>
                <a:cs typeface="Calibri" panose="020F0502020204030204" pitchFamily="34" charset="0"/>
              </a:rPr>
              <a:t>ετήσια</a:t>
            </a:r>
            <a:r>
              <a:rPr lang="el-GR" sz="1700" dirty="0">
                <a:solidFill>
                  <a:srgbClr val="00245C"/>
                </a:solidFill>
                <a:ea typeface="DotumChe" panose="020B0609000101010101" pitchFamily="49" charset="-127"/>
                <a:cs typeface="Calibri" panose="020F0502020204030204" pitchFamily="34" charset="0"/>
              </a:rPr>
              <a:t>)</a:t>
            </a:r>
          </a:p>
          <a:p>
            <a:pPr marL="271463" lvl="1" indent="-271463">
              <a:spcBef>
                <a:spcPts val="600"/>
              </a:spcBef>
              <a:buClr>
                <a:srgbClr val="00567C"/>
              </a:buClr>
              <a:buFont typeface="Arial" panose="020B0604020202020204" pitchFamily="34" charset="0"/>
              <a:buChar char="•"/>
            </a:pPr>
            <a:r>
              <a:rPr lang="el-GR" sz="1700" dirty="0">
                <a:solidFill>
                  <a:srgbClr val="00245C"/>
                </a:solidFill>
                <a:ea typeface="DotumChe" panose="020B0609000101010101" pitchFamily="49" charset="-127"/>
                <a:cs typeface="Calibri" panose="020F0502020204030204" pitchFamily="34" charset="0"/>
              </a:rPr>
              <a:t>Περιοδικές έρευνες συγκυρίας</a:t>
            </a:r>
            <a:r>
              <a:rPr lang="en-US" sz="1700" dirty="0">
                <a:solidFill>
                  <a:srgbClr val="00245C"/>
                </a:solidFill>
                <a:ea typeface="DotumChe" panose="020B0609000101010101" pitchFamily="49" charset="-127"/>
                <a:cs typeface="Calibri" panose="020F0502020204030204" pitchFamily="34" charset="0"/>
              </a:rPr>
              <a:t> (</a:t>
            </a:r>
            <a:r>
              <a:rPr lang="el-GR" sz="1700" b="1" dirty="0">
                <a:solidFill>
                  <a:srgbClr val="00245C"/>
                </a:solidFill>
                <a:ea typeface="DotumChe" panose="020B0609000101010101" pitchFamily="49" charset="-127"/>
                <a:cs typeface="Calibri" panose="020F0502020204030204" pitchFamily="34" charset="0"/>
              </a:rPr>
              <a:t>τριμηνιαία</a:t>
            </a:r>
            <a:r>
              <a:rPr lang="el-GR" sz="1700" dirty="0">
                <a:solidFill>
                  <a:srgbClr val="00245C"/>
                </a:solidFill>
                <a:ea typeface="DotumChe" panose="020B0609000101010101" pitchFamily="49" charset="-127"/>
                <a:cs typeface="Calibri" panose="020F0502020204030204" pitchFamily="34" charset="0"/>
              </a:rPr>
              <a:t>)</a:t>
            </a:r>
          </a:p>
          <a:p>
            <a:pPr marL="271463" lvl="1" indent="-271463">
              <a:spcBef>
                <a:spcPts val="600"/>
              </a:spcBef>
              <a:buClr>
                <a:srgbClr val="00567C"/>
              </a:buClr>
              <a:buFont typeface="Arial" panose="020B0604020202020204" pitchFamily="34" charset="0"/>
              <a:buChar char="•"/>
            </a:pPr>
            <a:r>
              <a:rPr lang="el-GR" sz="1700" dirty="0">
                <a:solidFill>
                  <a:srgbClr val="00245C"/>
                </a:solidFill>
                <a:ea typeface="DotumChe" panose="020B0609000101010101" pitchFamily="49" charset="-127"/>
                <a:cs typeface="Calibri" panose="020F0502020204030204" pitchFamily="34" charset="0"/>
              </a:rPr>
              <a:t>Κλαδικές μελέτες για τους 5 σημαντικότερους κλάδους της Περιφέρειας Δυτικής Ελλάδας με έμφαση στους κλάδους της ΠΣΕΕ (όπως Χονδρικό και λιανικό εμπόριο, </a:t>
            </a:r>
            <a:r>
              <a:rPr kumimoji="0" lang="el-GR" sz="1700" b="0" i="0" u="none" strike="noStrike" kern="1200" cap="none" spc="0" normalizeH="0" baseline="0" noProof="0" dirty="0">
                <a:ln>
                  <a:noFill/>
                </a:ln>
                <a:solidFill>
                  <a:srgbClr val="00245C"/>
                </a:solidFill>
                <a:effectLst/>
                <a:uLnTx/>
                <a:uFillTx/>
                <a:ea typeface="+mn-ea"/>
                <a:cs typeface="Calibri" panose="020F0502020204030204" pitchFamily="34" charset="0"/>
              </a:rPr>
              <a:t>Παραγωγή και μεταποίηση πρωτογενούς τομέα με εστίαση σε ελαιόλαδο, κρασί, εσπεριδοειδή και </a:t>
            </a:r>
            <a:r>
              <a:rPr kumimoji="0" lang="el-GR" sz="1700" b="0" i="0" u="none" strike="noStrike" kern="1200" cap="none" spc="0" normalizeH="0" baseline="0" noProof="0" dirty="0" err="1">
                <a:ln>
                  <a:noFill/>
                </a:ln>
                <a:solidFill>
                  <a:srgbClr val="00245C"/>
                </a:solidFill>
                <a:effectLst/>
                <a:uLnTx/>
                <a:uFillTx/>
                <a:ea typeface="+mn-ea"/>
                <a:cs typeface="Calibri" panose="020F0502020204030204" pitchFamily="34" charset="0"/>
              </a:rPr>
              <a:t>οπωροκηπευτικά</a:t>
            </a:r>
            <a:r>
              <a:rPr kumimoji="0" lang="el-GR" sz="1700" b="0" i="0" u="none" strike="noStrike" kern="1200" cap="none" spc="0" normalizeH="0" baseline="0" noProof="0" dirty="0">
                <a:ln>
                  <a:noFill/>
                </a:ln>
                <a:solidFill>
                  <a:srgbClr val="00245C"/>
                </a:solidFill>
                <a:effectLst/>
                <a:uLnTx/>
                <a:uFillTx/>
                <a:ea typeface="+mn-ea"/>
                <a:cs typeface="Calibri" panose="020F0502020204030204" pitchFamily="34" charset="0"/>
              </a:rPr>
              <a:t>, </a:t>
            </a:r>
            <a:r>
              <a:rPr lang="el-GR" sz="1700" dirty="0">
                <a:solidFill>
                  <a:srgbClr val="00245C"/>
                </a:solidFill>
                <a:cs typeface="Calibri" panose="020F0502020204030204" pitchFamily="34" charset="0"/>
              </a:rPr>
              <a:t>Καταλύματα, Εστίαση)</a:t>
            </a:r>
            <a:endParaRPr lang="en-US" sz="1700" dirty="0">
              <a:solidFill>
                <a:srgbClr val="00245C"/>
              </a:solidFill>
              <a:cs typeface="Calibri" panose="020F0502020204030204" pitchFamily="34" charset="0"/>
            </a:endParaRPr>
          </a:p>
          <a:p>
            <a:pPr marL="271463" lvl="1" indent="-271463">
              <a:spcBef>
                <a:spcPts val="600"/>
              </a:spcBef>
              <a:buClr>
                <a:srgbClr val="00567C"/>
              </a:buClr>
              <a:buFont typeface="Arial" panose="020B0604020202020204" pitchFamily="34" charset="0"/>
              <a:buChar char="•"/>
            </a:pPr>
            <a:r>
              <a:rPr lang="el-GR" sz="1700" dirty="0">
                <a:solidFill>
                  <a:srgbClr val="00245C"/>
                </a:solidFill>
                <a:cs typeface="Calibri" panose="020F0502020204030204" pitchFamily="34" charset="0"/>
              </a:rPr>
              <a:t>Μελέτη προσδιορισμού των κλάδων της τοπικής οικονομίας που παρουσιάζουν δυνατότητες εξαγωγικής δραστηριότητας (</a:t>
            </a:r>
            <a:r>
              <a:rPr lang="el-GR" sz="1700" b="1" dirty="0">
                <a:solidFill>
                  <a:srgbClr val="00245C"/>
                </a:solidFill>
                <a:cs typeface="Calibri" panose="020F0502020204030204" pitchFamily="34" charset="0"/>
              </a:rPr>
              <a:t>ετήσια</a:t>
            </a:r>
            <a:r>
              <a:rPr lang="el-GR" sz="1700" dirty="0">
                <a:solidFill>
                  <a:srgbClr val="00245C"/>
                </a:solidFill>
                <a:cs typeface="Calibri" panose="020F0502020204030204" pitchFamily="34" charset="0"/>
              </a:rPr>
              <a:t>)</a:t>
            </a:r>
          </a:p>
          <a:p>
            <a:pPr marL="271463" lvl="1" indent="-271463">
              <a:spcBef>
                <a:spcPts val="600"/>
              </a:spcBef>
              <a:buClr>
                <a:srgbClr val="00567C"/>
              </a:buClr>
              <a:buFont typeface="Arial" panose="020B0604020202020204" pitchFamily="34" charset="0"/>
              <a:buChar char="•"/>
            </a:pPr>
            <a:r>
              <a:rPr lang="el-GR" sz="1700" dirty="0">
                <a:solidFill>
                  <a:srgbClr val="00245C"/>
                </a:solidFill>
                <a:cs typeface="Calibri" panose="020F0502020204030204" pitchFamily="34" charset="0"/>
              </a:rPr>
              <a:t>Μελέτη θεσμικών, διαδικαστικών και ειδικών θεμάτων που αφορούν στην επιχειρηματικότητα (</a:t>
            </a:r>
            <a:r>
              <a:rPr lang="el-GR" sz="1700" b="1" dirty="0">
                <a:solidFill>
                  <a:srgbClr val="00245C"/>
                </a:solidFill>
                <a:cs typeface="Calibri" panose="020F0502020204030204" pitchFamily="34" charset="0"/>
              </a:rPr>
              <a:t>ετήσια</a:t>
            </a:r>
            <a:r>
              <a:rPr lang="el-GR" sz="1700" dirty="0">
                <a:solidFill>
                  <a:srgbClr val="00245C"/>
                </a:solidFill>
                <a:cs typeface="Calibri" panose="020F0502020204030204" pitchFamily="34" charset="0"/>
              </a:rPr>
              <a:t>)</a:t>
            </a:r>
          </a:p>
          <a:p>
            <a:pPr marL="271463" lvl="1" indent="-271463">
              <a:spcBef>
                <a:spcPts val="600"/>
              </a:spcBef>
              <a:buClr>
                <a:srgbClr val="00567C"/>
              </a:buClr>
              <a:buFont typeface="Arial" panose="020B0604020202020204" pitchFamily="34" charset="0"/>
              <a:buChar char="•"/>
            </a:pPr>
            <a:r>
              <a:rPr lang="el-GR" sz="1700" dirty="0">
                <a:solidFill>
                  <a:srgbClr val="00245C"/>
                </a:solidFill>
                <a:cs typeface="Calibri" panose="020F0502020204030204" pitchFamily="34" charset="0"/>
              </a:rPr>
              <a:t>Μελέτες ειδικών θεμάτων επιχειρηματικότητας</a:t>
            </a:r>
          </a:p>
          <a:p>
            <a:pPr marL="0" lvl="1" indent="0">
              <a:spcBef>
                <a:spcPts val="600"/>
              </a:spcBef>
              <a:buClr>
                <a:srgbClr val="00567C"/>
              </a:buClr>
              <a:buNone/>
            </a:pPr>
            <a:endParaRPr lang="el-GR" sz="1600" dirty="0"/>
          </a:p>
        </p:txBody>
      </p:sp>
    </p:spTree>
    <p:extLst>
      <p:ext uri="{BB962C8B-B14F-4D97-AF65-F5344CB8AC3E}">
        <p14:creationId xmlns:p14="http://schemas.microsoft.com/office/powerpoint/2010/main" val="723554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19</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323528" y="212453"/>
            <a:ext cx="7344816" cy="707886"/>
          </a:xfrm>
          <a:prstGeom prst="rect">
            <a:avLst/>
          </a:prstGeom>
          <a:noFill/>
        </p:spPr>
        <p:txBody>
          <a:bodyPr wrap="square">
            <a:spAutoFit/>
          </a:bodyPr>
          <a:lstStyle/>
          <a:p>
            <a:pPr>
              <a:defRPr/>
            </a:pPr>
            <a:r>
              <a:rPr lang="el-GR" sz="2000" b="1" dirty="0">
                <a:solidFill>
                  <a:srgbClr val="00245C"/>
                </a:solidFill>
                <a:cs typeface="Arial" panose="020B0604020202020204" pitchFamily="34" charset="0"/>
              </a:rPr>
              <a:t>Παρατηρητήριο Επιχειρηματικότητας – Σχέδιο Στρατηγικής για την επιχειρηματικότητα</a:t>
            </a:r>
            <a:endParaRPr lang="el-GR" sz="2000" b="1" dirty="0">
              <a:solidFill>
                <a:srgbClr val="002060"/>
              </a:solidFill>
              <a:latin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FEE3B72-D16F-4BE6-A81C-AA1752B6B002}"/>
              </a:ext>
            </a:extLst>
          </p:cNvPr>
          <p:cNvSpPr txBox="1">
            <a:spLocks/>
          </p:cNvSpPr>
          <p:nvPr/>
        </p:nvSpPr>
        <p:spPr bwMode="auto">
          <a:xfrm>
            <a:off x="683568" y="1268760"/>
            <a:ext cx="770485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indent="0">
              <a:spcBef>
                <a:spcPts val="600"/>
              </a:spcBef>
              <a:buClr>
                <a:srgbClr val="00567C"/>
              </a:buClr>
              <a:buNone/>
            </a:pPr>
            <a:r>
              <a:rPr lang="el-GR" sz="1800" dirty="0">
                <a:solidFill>
                  <a:srgbClr val="00245C"/>
                </a:solidFill>
                <a:effectLst/>
                <a:ea typeface="Times New Roman" panose="02020603050405020304" pitchFamily="18" charset="0"/>
                <a:cs typeface="Calibri" panose="020F0502020204030204" pitchFamily="34" charset="0"/>
              </a:rPr>
              <a:t>Για την υποστήριξη της Περιφέρειας Δυτικής Ελλάδας στην εφαρμογή της Στρατηγικής για την ανάπτυξη της επιχειρηματικότητας και της καινοτομίας, ο Μηχανισμός Στήριξης Επιχειρηματικότητας</a:t>
            </a:r>
            <a:r>
              <a:rPr lang="en-US" sz="1800" dirty="0">
                <a:solidFill>
                  <a:srgbClr val="00245C"/>
                </a:solidFill>
                <a:effectLst/>
                <a:ea typeface="Times New Roman" panose="02020603050405020304" pitchFamily="18" charset="0"/>
                <a:cs typeface="Calibri" panose="020F0502020204030204" pitchFamily="34" charset="0"/>
              </a:rPr>
              <a:t>:</a:t>
            </a:r>
            <a:endParaRPr lang="el-GR" sz="1800" dirty="0">
              <a:solidFill>
                <a:srgbClr val="00245C"/>
              </a:solidFill>
              <a:effectLst/>
              <a:ea typeface="Times New Roman" panose="02020603050405020304" pitchFamily="18" charset="0"/>
              <a:cs typeface="Calibri" panose="020F0502020204030204" pitchFamily="34" charset="0"/>
            </a:endParaRPr>
          </a:p>
          <a:p>
            <a:pPr marL="285750" lvl="1">
              <a:spcBef>
                <a:spcPts val="600"/>
              </a:spcBef>
              <a:buClr>
                <a:srgbClr val="00567C"/>
              </a:buClr>
              <a:buFont typeface="Wingdings" panose="05000000000000000000" pitchFamily="2" charset="2"/>
              <a:buChar char="§"/>
            </a:pPr>
            <a:r>
              <a:rPr lang="el-GR" sz="1800" dirty="0">
                <a:solidFill>
                  <a:srgbClr val="00245C"/>
                </a:solidFill>
                <a:effectLst/>
                <a:ea typeface="Calibri" panose="020F0502020204030204" pitchFamily="34" charset="0"/>
                <a:cs typeface="Calibri" panose="020F0502020204030204" pitchFamily="34" charset="0"/>
              </a:rPr>
              <a:t>θα </a:t>
            </a:r>
            <a:r>
              <a:rPr lang="el-GR" sz="1800" b="1" dirty="0">
                <a:solidFill>
                  <a:srgbClr val="00245C"/>
                </a:solidFill>
                <a:effectLst/>
                <a:ea typeface="Calibri" panose="020F0502020204030204" pitchFamily="34" charset="0"/>
                <a:cs typeface="Calibri" panose="020F0502020204030204" pitchFamily="34" charset="0"/>
              </a:rPr>
              <a:t>καταρτίσει</a:t>
            </a:r>
            <a:r>
              <a:rPr lang="el-GR" sz="1800" dirty="0">
                <a:solidFill>
                  <a:srgbClr val="00245C"/>
                </a:solidFill>
                <a:effectLst/>
                <a:ea typeface="Calibri" panose="020F0502020204030204" pitchFamily="34" charset="0"/>
                <a:cs typeface="Calibri" panose="020F0502020204030204" pitchFamily="34" charset="0"/>
              </a:rPr>
              <a:t> σχέδιο Στρατηγικής για την επιχειρηματικότητα το οποίο θα παρακολουθείται και θα </a:t>
            </a:r>
            <a:r>
              <a:rPr lang="el-GR" sz="1800" dirty="0" err="1">
                <a:solidFill>
                  <a:srgbClr val="00245C"/>
                </a:solidFill>
                <a:effectLst/>
                <a:ea typeface="Calibri" panose="020F0502020204030204" pitchFamily="34" charset="0"/>
                <a:cs typeface="Calibri" panose="020F0502020204030204" pitchFamily="34" charset="0"/>
              </a:rPr>
              <a:t>επικαιροποιείται</a:t>
            </a:r>
            <a:r>
              <a:rPr lang="el-GR" sz="1800" dirty="0">
                <a:solidFill>
                  <a:srgbClr val="00245C"/>
                </a:solidFill>
                <a:effectLst/>
                <a:ea typeface="Calibri" panose="020F0502020204030204" pitchFamily="34" charset="0"/>
                <a:cs typeface="Calibri" panose="020F0502020204030204" pitchFamily="34" charset="0"/>
              </a:rPr>
              <a:t> σε ετήσια βάση ή και νωρίτερα, εφόσον διαπιστωθεί ανάγκη </a:t>
            </a:r>
          </a:p>
          <a:p>
            <a:pPr marL="285750" lvl="1">
              <a:spcBef>
                <a:spcPts val="600"/>
              </a:spcBef>
              <a:buClr>
                <a:srgbClr val="00567C"/>
              </a:buClr>
              <a:buFont typeface="Wingdings" panose="05000000000000000000" pitchFamily="2" charset="2"/>
              <a:buChar char="§"/>
            </a:pPr>
            <a:r>
              <a:rPr lang="el-GR" sz="1800" dirty="0">
                <a:solidFill>
                  <a:srgbClr val="00245C"/>
                </a:solidFill>
                <a:effectLst/>
                <a:ea typeface="Calibri" panose="020F0502020204030204" pitchFamily="34" charset="0"/>
                <a:cs typeface="Calibri" panose="020F0502020204030204" pitchFamily="34" charset="0"/>
              </a:rPr>
              <a:t>θα </a:t>
            </a:r>
            <a:r>
              <a:rPr lang="el-GR" sz="1800" b="1" dirty="0">
                <a:solidFill>
                  <a:srgbClr val="00245C"/>
                </a:solidFill>
                <a:effectLst/>
                <a:ea typeface="Calibri" panose="020F0502020204030204" pitchFamily="34" charset="0"/>
                <a:cs typeface="Calibri" panose="020F0502020204030204" pitchFamily="34" charset="0"/>
              </a:rPr>
              <a:t>καταγράφει</a:t>
            </a:r>
            <a:r>
              <a:rPr lang="el-GR" sz="1800" dirty="0">
                <a:solidFill>
                  <a:srgbClr val="00245C"/>
                </a:solidFill>
                <a:effectLst/>
                <a:ea typeface="Calibri" panose="020F0502020204030204" pitchFamily="34" charset="0"/>
                <a:cs typeface="Calibri" panose="020F0502020204030204" pitchFamily="34" charset="0"/>
              </a:rPr>
              <a:t> τις αποφάσεις των σχετικών οργάνων της Περιφέρειας που λαμβάνονται για την υλοποίηση έργων στα πλαίσια της Στρατηγικής για την ανάπτυξη της επιχειρηματικότητας και της καινοτομίας και θα παρακολουθεί τον βαθμό προόδου των έργων και δράσεων,</a:t>
            </a:r>
          </a:p>
          <a:p>
            <a:pPr marL="285750" lvl="1">
              <a:spcBef>
                <a:spcPts val="600"/>
              </a:spcBef>
              <a:buClr>
                <a:srgbClr val="00567C"/>
              </a:buClr>
              <a:buFont typeface="Wingdings" panose="05000000000000000000" pitchFamily="2" charset="2"/>
              <a:buChar char="§"/>
            </a:pPr>
            <a:r>
              <a:rPr lang="el-GR" sz="1800" dirty="0">
                <a:solidFill>
                  <a:srgbClr val="00245C"/>
                </a:solidFill>
                <a:effectLst/>
                <a:ea typeface="Calibri" panose="020F0502020204030204" pitchFamily="34" charset="0"/>
                <a:cs typeface="Calibri" panose="020F0502020204030204" pitchFamily="34" charset="0"/>
              </a:rPr>
              <a:t>θα </a:t>
            </a:r>
            <a:r>
              <a:rPr lang="el-GR" sz="1800" b="1" dirty="0">
                <a:solidFill>
                  <a:srgbClr val="00245C"/>
                </a:solidFill>
                <a:effectLst/>
                <a:ea typeface="Calibri" panose="020F0502020204030204" pitchFamily="34" charset="0"/>
                <a:cs typeface="Calibri" panose="020F0502020204030204" pitchFamily="34" charset="0"/>
              </a:rPr>
              <a:t>προετοιμάζει</a:t>
            </a:r>
            <a:r>
              <a:rPr lang="el-GR" sz="1800" dirty="0">
                <a:solidFill>
                  <a:srgbClr val="00245C"/>
                </a:solidFill>
                <a:effectLst/>
                <a:ea typeface="Calibri" panose="020F0502020204030204" pitchFamily="34" charset="0"/>
                <a:cs typeface="Calibri" panose="020F0502020204030204" pitchFamily="34" charset="0"/>
              </a:rPr>
              <a:t> εισηγήσεις και προτάσεις σε σχέση με προτεινόμενα μέτρα πολιτικής για την υποστήριξη της επιχειρηματικότητας</a:t>
            </a:r>
          </a:p>
          <a:p>
            <a:pPr marL="0" lvl="1" indent="0">
              <a:spcBef>
                <a:spcPts val="600"/>
              </a:spcBef>
              <a:buClr>
                <a:srgbClr val="00567C"/>
              </a:buClr>
              <a:buNone/>
            </a:pPr>
            <a:endParaRPr lang="el-GR" sz="1600" dirty="0"/>
          </a:p>
        </p:txBody>
      </p:sp>
    </p:spTree>
    <p:extLst>
      <p:ext uri="{BB962C8B-B14F-4D97-AF65-F5344CB8AC3E}">
        <p14:creationId xmlns:p14="http://schemas.microsoft.com/office/powerpoint/2010/main" val="198665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extLst>
              <a:ext uri="{28A0092B-C50C-407E-A947-70E740481C1C}">
                <a14:useLocalDpi xmlns:a14="http://schemas.microsoft.com/office/drawing/2010/main" val="0"/>
              </a:ext>
            </a:extLst>
          </a:blip>
          <a:srcRect l="44345"/>
          <a:stretch/>
        </p:blipFill>
        <p:spPr>
          <a:xfrm>
            <a:off x="-36512" y="0"/>
            <a:ext cx="5718097" cy="685800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3347864" y="0"/>
            <a:ext cx="5827331" cy="6858000"/>
          </a:xfrm>
          <a:prstGeom prst="rect">
            <a:avLst/>
          </a:prstGeom>
          <a:solidFill>
            <a:srgbClr val="002D5B">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US"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D2D29367-10B3-4E66-B371-B2C36BF088D8}"/>
              </a:ext>
            </a:extLst>
          </p:cNvPr>
          <p:cNvSpPr/>
          <p:nvPr/>
        </p:nvSpPr>
        <p:spPr>
          <a:xfrm>
            <a:off x="3059832" y="548680"/>
            <a:ext cx="6076728" cy="648072"/>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3742554" y="692696"/>
            <a:ext cx="3744416" cy="523220"/>
          </a:xfrm>
          <a:prstGeom prst="rect">
            <a:avLst/>
          </a:prstGeom>
        </p:spPr>
        <p:txBody>
          <a:bodyPr wrap="square">
            <a:spAutoFit/>
          </a:bodyPr>
          <a:lstStyle/>
          <a:p>
            <a:pPr>
              <a:spcBef>
                <a:spcPct val="50000"/>
              </a:spcBef>
              <a:defRPr/>
            </a:pPr>
            <a:r>
              <a:rPr lang="en-US" sz="2800" b="1" dirty="0">
                <a:solidFill>
                  <a:schemeClr val="bg1"/>
                </a:solidFill>
                <a:latin typeface="Calibri" panose="020F0502020204030204" pitchFamily="34" charset="0"/>
                <a:cs typeface="Arial" panose="020B0604020202020204" pitchFamily="34" charset="0"/>
              </a:rPr>
              <a:t>To </a:t>
            </a:r>
            <a:r>
              <a:rPr lang="el-GR" sz="2800" b="1" dirty="0">
                <a:solidFill>
                  <a:schemeClr val="bg1"/>
                </a:solidFill>
                <a:latin typeface="Calibri" panose="020F0502020204030204" pitchFamily="34" charset="0"/>
                <a:cs typeface="Arial" panose="020B0604020202020204" pitchFamily="34" charset="0"/>
              </a:rPr>
              <a:t>έργο</a:t>
            </a:r>
          </a:p>
        </p:txBody>
      </p:sp>
      <p:sp>
        <p:nvSpPr>
          <p:cNvPr id="7" name="Content Placeholder 2">
            <a:extLst>
              <a:ext uri="{FF2B5EF4-FFF2-40B4-BE49-F238E27FC236}">
                <a16:creationId xmlns:a16="http://schemas.microsoft.com/office/drawing/2014/main" id="{D2C1289E-A18F-4272-9A30-0071BAB0E5E7}"/>
              </a:ext>
            </a:extLst>
          </p:cNvPr>
          <p:cNvSpPr txBox="1">
            <a:spLocks/>
          </p:cNvSpPr>
          <p:nvPr/>
        </p:nvSpPr>
        <p:spPr bwMode="auto">
          <a:xfrm>
            <a:off x="3742554" y="1711962"/>
            <a:ext cx="4861894" cy="474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spcBef>
                <a:spcPts val="600"/>
              </a:spcBef>
              <a:spcAft>
                <a:spcPts val="600"/>
              </a:spcAft>
              <a:buClr>
                <a:srgbClr val="C00000"/>
              </a:buClr>
              <a:buNone/>
            </a:pPr>
            <a:r>
              <a:rPr lang="el-GR" sz="1800" dirty="0">
                <a:solidFill>
                  <a:schemeClr val="bg1"/>
                </a:solidFill>
              </a:rPr>
              <a:t>Αποτελεί μια πρωτοβουλία της Περιφέρειας Δυτικής Ελλάδας που εντάσσεται στην ευρύτερη </a:t>
            </a:r>
            <a:r>
              <a:rPr lang="el-GR" sz="1800" b="1" dirty="0">
                <a:solidFill>
                  <a:schemeClr val="bg1"/>
                </a:solidFill>
              </a:rPr>
              <a:t>Στρατηγική για την ανάπτυξη της επιχειρηματικότητας και της καινοτομίας, </a:t>
            </a:r>
            <a:r>
              <a:rPr lang="el-GR" sz="1800" dirty="0">
                <a:solidFill>
                  <a:schemeClr val="bg1"/>
                </a:solidFill>
              </a:rPr>
              <a:t>για την υποστήριξη των επιχειρήσεων της Περιφέρειας με στόχο τη βελτίωση της λειτουργίας τους, την ανάπτυξή τους και την ενίσχυση της ανταγωνιστικότητάς τους.</a:t>
            </a:r>
          </a:p>
          <a:p>
            <a:pPr marL="0" indent="0">
              <a:spcBef>
                <a:spcPts val="600"/>
              </a:spcBef>
              <a:spcAft>
                <a:spcPts val="600"/>
              </a:spcAft>
              <a:buClr>
                <a:srgbClr val="C00000"/>
              </a:buClr>
              <a:buNone/>
            </a:pPr>
            <a:r>
              <a:rPr lang="el-GR" sz="1800" dirty="0">
                <a:solidFill>
                  <a:schemeClr val="bg1"/>
                </a:solidFill>
              </a:rPr>
              <a:t>Ο Μηχανισμός Στήριξης Επιχειρηματικότητας είναι μια καινοτόμος δράση, η οποία φιλοδοξούμε να αποτελέσει </a:t>
            </a:r>
            <a:r>
              <a:rPr lang="el-GR" sz="1800" b="1" dirty="0">
                <a:solidFill>
                  <a:schemeClr val="bg1"/>
                </a:solidFill>
              </a:rPr>
              <a:t>έναν θεσμό στήριξης της επιχειρηματικότητας και της οικονομικής ανάπτυξης</a:t>
            </a:r>
            <a:r>
              <a:rPr lang="el-GR" sz="1800" dirty="0">
                <a:solidFill>
                  <a:schemeClr val="bg1"/>
                </a:solidFill>
              </a:rPr>
              <a:t> της Περιφέρειας.</a:t>
            </a:r>
          </a:p>
          <a:p>
            <a:pPr marL="0" indent="0">
              <a:spcBef>
                <a:spcPts val="600"/>
              </a:spcBef>
              <a:spcAft>
                <a:spcPts val="600"/>
              </a:spcAft>
              <a:buClr>
                <a:srgbClr val="C00000"/>
              </a:buClr>
              <a:buNone/>
            </a:pPr>
            <a:r>
              <a:rPr lang="el-GR" sz="1800" dirty="0">
                <a:solidFill>
                  <a:schemeClr val="bg1"/>
                </a:solidFill>
                <a:latin typeface="Calibri" panose="020F0502020204030204" pitchFamily="34" charset="0"/>
                <a:cs typeface="Calibri" panose="020F0502020204030204" pitchFamily="34" charset="0"/>
              </a:rPr>
              <a:t>Το έργο συγχρηματοδοτείται από </a:t>
            </a:r>
            <a:r>
              <a:rPr lang="el-GR" sz="1800" b="1" dirty="0">
                <a:solidFill>
                  <a:schemeClr val="bg1"/>
                </a:solidFill>
                <a:latin typeface="Calibri" panose="020F0502020204030204" pitchFamily="34" charset="0"/>
                <a:cs typeface="Calibri" panose="020F0502020204030204" pitchFamily="34" charset="0"/>
              </a:rPr>
              <a:t>εθνικούς</a:t>
            </a:r>
            <a:r>
              <a:rPr lang="el-GR" sz="1800" dirty="0">
                <a:solidFill>
                  <a:schemeClr val="bg1"/>
                </a:solidFill>
                <a:latin typeface="Calibri" panose="020F0502020204030204" pitchFamily="34" charset="0"/>
                <a:cs typeface="Calibri" panose="020F0502020204030204" pitchFamily="34" charset="0"/>
              </a:rPr>
              <a:t> και </a:t>
            </a:r>
            <a:r>
              <a:rPr lang="el-GR" sz="1800" b="1" dirty="0">
                <a:solidFill>
                  <a:schemeClr val="bg1"/>
                </a:solidFill>
                <a:latin typeface="Calibri" panose="020F0502020204030204" pitchFamily="34" charset="0"/>
                <a:cs typeface="Calibri" panose="020F0502020204030204" pitchFamily="34" charset="0"/>
              </a:rPr>
              <a:t>κοινοτικούς</a:t>
            </a:r>
            <a:r>
              <a:rPr lang="el-GR" sz="1800" dirty="0">
                <a:solidFill>
                  <a:schemeClr val="bg1"/>
                </a:solidFill>
                <a:latin typeface="Calibri" panose="020F0502020204030204" pitchFamily="34" charset="0"/>
                <a:cs typeface="Calibri" panose="020F0502020204030204" pitchFamily="34" charset="0"/>
              </a:rPr>
              <a:t> πόρους </a:t>
            </a:r>
            <a:r>
              <a:rPr lang="el-GR" sz="1800" b="1" dirty="0">
                <a:solidFill>
                  <a:schemeClr val="bg1"/>
                </a:solidFill>
                <a:latin typeface="Calibri" panose="020F0502020204030204" pitchFamily="34" charset="0"/>
                <a:cs typeface="Calibri" panose="020F0502020204030204" pitchFamily="34" charset="0"/>
              </a:rPr>
              <a:t>μέσω του ΠΕΠ Δυτικής Ελλάδας 2014-2020.</a:t>
            </a:r>
            <a:endParaRPr lang="en-US" sz="1800" b="1" dirty="0">
              <a:solidFill>
                <a:schemeClr val="bg1"/>
              </a:solidFill>
              <a:latin typeface="Calibri" panose="020F0502020204030204" pitchFamily="34" charset="0"/>
              <a:cs typeface="Calibri" panose="020F0502020204030204" pitchFamily="34" charset="0"/>
            </a:endParaRPr>
          </a:p>
          <a:p>
            <a:pPr marL="0" indent="0">
              <a:spcBef>
                <a:spcPts val="600"/>
              </a:spcBef>
              <a:spcAft>
                <a:spcPts val="600"/>
              </a:spcAft>
              <a:buClr>
                <a:srgbClr val="C00000"/>
              </a:buClr>
              <a:buNone/>
            </a:pPr>
            <a:endParaRPr lang="el-GR" sz="1800" dirty="0">
              <a:solidFill>
                <a:schemeClr val="bg1"/>
              </a:solidFill>
            </a:endParaRPr>
          </a:p>
          <a:p>
            <a:pPr algn="just">
              <a:spcBef>
                <a:spcPts val="600"/>
              </a:spcBef>
              <a:spcAft>
                <a:spcPts val="600"/>
              </a:spcAft>
              <a:buClr>
                <a:srgbClr val="00567C"/>
              </a:buClr>
            </a:pPr>
            <a:endParaRPr lang="en-US" sz="1800" dirty="0">
              <a:solidFill>
                <a:schemeClr val="bg1"/>
              </a:solidFill>
            </a:endParaRPr>
          </a:p>
        </p:txBody>
      </p:sp>
    </p:spTree>
    <p:extLst>
      <p:ext uri="{BB962C8B-B14F-4D97-AF65-F5344CB8AC3E}">
        <p14:creationId xmlns:p14="http://schemas.microsoft.com/office/powerpoint/2010/main" val="83349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20</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323528" y="212453"/>
            <a:ext cx="7344816" cy="586699"/>
          </a:xfrm>
          <a:prstGeom prst="rect">
            <a:avLst/>
          </a:prstGeom>
          <a:noFill/>
        </p:spPr>
        <p:txBody>
          <a:bodyPr wrap="square">
            <a:spAutoFit/>
          </a:bodyPr>
          <a:lstStyle/>
          <a:p>
            <a:pPr>
              <a:lnSpc>
                <a:spcPct val="150000"/>
              </a:lnSpc>
              <a:defRPr/>
            </a:pPr>
            <a:r>
              <a:rPr lang="el-GR" sz="2400" b="1" dirty="0">
                <a:solidFill>
                  <a:srgbClr val="002060"/>
                </a:solidFill>
                <a:latin typeface="Calibri" panose="020F0502020204030204" pitchFamily="34" charset="0"/>
                <a:cs typeface="Calibri" panose="020F0502020204030204" pitchFamily="34" charset="0"/>
              </a:rPr>
              <a:t>Εν </a:t>
            </a:r>
            <a:r>
              <a:rPr lang="el-GR" sz="2400" b="1" i="0" dirty="0">
                <a:solidFill>
                  <a:srgbClr val="002060"/>
                </a:solidFill>
                <a:effectLst/>
                <a:latin typeface="Calibri" panose="020F0502020204030204" pitchFamily="34" charset="0"/>
                <a:cs typeface="Calibri" panose="020F0502020204030204" pitchFamily="34" charset="0"/>
              </a:rPr>
              <a:t>κατακλείδι</a:t>
            </a:r>
            <a:endParaRPr lang="el-GR" sz="2400" b="1" dirty="0">
              <a:solidFill>
                <a:srgbClr val="002060"/>
              </a:solidFill>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AFEE3B72-D16F-4BE6-A81C-AA1752B6B002}"/>
              </a:ext>
            </a:extLst>
          </p:cNvPr>
          <p:cNvSpPr txBox="1">
            <a:spLocks/>
          </p:cNvSpPr>
          <p:nvPr/>
        </p:nvSpPr>
        <p:spPr bwMode="auto">
          <a:xfrm>
            <a:off x="683568" y="1268760"/>
            <a:ext cx="770485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ts val="600"/>
              </a:spcBef>
              <a:spcAft>
                <a:spcPts val="600"/>
              </a:spcAft>
              <a:buClr>
                <a:srgbClr val="00567C"/>
              </a:buClr>
            </a:pPr>
            <a:r>
              <a:rPr lang="el-GR" sz="1600" dirty="0">
                <a:solidFill>
                  <a:srgbClr val="00245C"/>
                </a:solidFill>
                <a:latin typeface="+mn-lt"/>
              </a:rPr>
              <a:t>Ο Μηχανισμός Στήριξης Επιχειρηματικότητας εστιάζει στην παροχή συμβουλευτικής υποστήριξης στις επιχειρήσεις της Περιφέρειας Δυτικής Ελλάδας, στοχεύοντας στα κάτωθι: </a:t>
            </a:r>
          </a:p>
          <a:p>
            <a:pPr lvl="1" algn="just">
              <a:spcBef>
                <a:spcPts val="600"/>
              </a:spcBef>
              <a:spcAft>
                <a:spcPts val="600"/>
              </a:spcAft>
              <a:buClr>
                <a:srgbClr val="00567C"/>
              </a:buClr>
              <a:buFont typeface="Wingdings" panose="05000000000000000000" pitchFamily="2" charset="2"/>
              <a:buChar char="ü"/>
            </a:pPr>
            <a:r>
              <a:rPr lang="el-GR" sz="1600" dirty="0">
                <a:solidFill>
                  <a:srgbClr val="00245C"/>
                </a:solidFill>
                <a:latin typeface="+mn-lt"/>
              </a:rPr>
              <a:t>όσο το δυνατόν περισσότερες </a:t>
            </a:r>
            <a:r>
              <a:rPr lang="el-GR" sz="1600" b="1" dirty="0">
                <a:solidFill>
                  <a:srgbClr val="00245C"/>
                </a:solidFill>
                <a:latin typeface="+mn-lt"/>
              </a:rPr>
              <a:t>μικρές και πολύ μικρές επιχειρήσεις, </a:t>
            </a:r>
            <a:r>
              <a:rPr lang="el-GR" sz="1600" dirty="0">
                <a:solidFill>
                  <a:srgbClr val="00245C"/>
                </a:solidFill>
                <a:latin typeface="+mn-lt"/>
              </a:rPr>
              <a:t>οι οποίες δυσκολεύονται να αναζητήσουν συμβουλευτική υποστήριξη,</a:t>
            </a:r>
            <a:r>
              <a:rPr lang="el-GR" sz="1600" b="1" dirty="0">
                <a:solidFill>
                  <a:srgbClr val="00245C"/>
                </a:solidFill>
                <a:latin typeface="+mn-lt"/>
              </a:rPr>
              <a:t> </a:t>
            </a:r>
            <a:r>
              <a:rPr lang="el-GR" sz="1600" dirty="0">
                <a:solidFill>
                  <a:srgbClr val="00245C"/>
                </a:solidFill>
                <a:latin typeface="+mn-lt"/>
              </a:rPr>
              <a:t>να λάβουν εξατομικευμένη συμβουλευτική υποστήριξη υψηλής προστιθέμενης αξίας και να βελτιώσουν τη λειτουργία τους </a:t>
            </a:r>
          </a:p>
          <a:p>
            <a:pPr lvl="1" algn="just">
              <a:spcBef>
                <a:spcPts val="600"/>
              </a:spcBef>
              <a:spcAft>
                <a:spcPts val="600"/>
              </a:spcAft>
              <a:buClr>
                <a:srgbClr val="00567C"/>
              </a:buClr>
              <a:buFont typeface="Wingdings" panose="05000000000000000000" pitchFamily="2" charset="2"/>
              <a:buChar char="ü"/>
            </a:pPr>
            <a:r>
              <a:rPr lang="el-GR" sz="1600" dirty="0">
                <a:solidFill>
                  <a:srgbClr val="00245C"/>
                </a:solidFill>
                <a:latin typeface="+mn-lt"/>
              </a:rPr>
              <a:t>να βοηθήσει </a:t>
            </a:r>
            <a:r>
              <a:rPr lang="el-GR" sz="1600" b="1" dirty="0">
                <a:solidFill>
                  <a:srgbClr val="00245C"/>
                </a:solidFill>
                <a:latin typeface="+mn-lt"/>
              </a:rPr>
              <a:t>μεγαλύτερες επιχειρήσεις </a:t>
            </a:r>
            <a:r>
              <a:rPr lang="el-GR" sz="1600" dirty="0">
                <a:solidFill>
                  <a:srgbClr val="00245C"/>
                </a:solidFill>
                <a:latin typeface="+mn-lt"/>
              </a:rPr>
              <a:t>και</a:t>
            </a:r>
            <a:r>
              <a:rPr lang="el-GR" sz="1600" b="1" dirty="0">
                <a:solidFill>
                  <a:srgbClr val="00245C"/>
                </a:solidFill>
                <a:latin typeface="+mn-lt"/>
              </a:rPr>
              <a:t> επιχειρήσεις με σημαντική παρουσία </a:t>
            </a:r>
            <a:r>
              <a:rPr lang="el-GR" sz="1600" dirty="0">
                <a:solidFill>
                  <a:srgbClr val="00245C"/>
                </a:solidFill>
                <a:latin typeface="+mn-lt"/>
              </a:rPr>
              <a:t>στην τοπική αγορά, οι οποίες απαιτούν πιο εξειδικευμένη προσέγγιση, να αξιοποιήσουν τις επιχειρηματικές ευκαιρίες που εμφανίζονται και τις δυνατότητες χρηματοδότησης που παρέχονται</a:t>
            </a:r>
          </a:p>
          <a:p>
            <a:pPr lvl="1" algn="just">
              <a:spcBef>
                <a:spcPts val="600"/>
              </a:spcBef>
              <a:spcAft>
                <a:spcPts val="600"/>
              </a:spcAft>
              <a:buClr>
                <a:srgbClr val="00567C"/>
              </a:buClr>
              <a:buFont typeface="Wingdings" panose="05000000000000000000" pitchFamily="2" charset="2"/>
              <a:buChar char="ü"/>
            </a:pPr>
            <a:r>
              <a:rPr lang="el-GR" sz="1600" dirty="0">
                <a:solidFill>
                  <a:srgbClr val="00245C"/>
                </a:solidFill>
                <a:latin typeface="+mn-lt"/>
              </a:rPr>
              <a:t>διαρκή παρακολούθηση του επιχειρηματικού περιβάλλοντος και προσαρμογή των υπηρεσιών στις ανάγκες των επιχειρήσεων</a:t>
            </a:r>
          </a:p>
          <a:p>
            <a:pPr algn="just">
              <a:spcBef>
                <a:spcPts val="600"/>
              </a:spcBef>
              <a:spcAft>
                <a:spcPts val="600"/>
              </a:spcAft>
              <a:buClr>
                <a:srgbClr val="00567C"/>
              </a:buClr>
            </a:pPr>
            <a:r>
              <a:rPr lang="el-GR" sz="1600" dirty="0">
                <a:solidFill>
                  <a:srgbClr val="00245C"/>
                </a:solidFill>
                <a:latin typeface="+mn-lt"/>
              </a:rPr>
              <a:t>Ο ΜΣΕ προσβλέπει στη συνεργασία με τους Επαγγελματικούς Φορείς και τα Επιμελητήρια της Περιφέρειας Δυτικής Ελλάδας</a:t>
            </a:r>
          </a:p>
        </p:txBody>
      </p:sp>
    </p:spTree>
    <p:extLst>
      <p:ext uri="{BB962C8B-B14F-4D97-AF65-F5344CB8AC3E}">
        <p14:creationId xmlns:p14="http://schemas.microsoft.com/office/powerpoint/2010/main" val="212562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21</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5760640" cy="523220"/>
          </a:xfrm>
          <a:prstGeom prst="rect">
            <a:avLst/>
          </a:prstGeom>
          <a:noFill/>
        </p:spPr>
        <p:txBody>
          <a:bodyPr wrap="square">
            <a:spAutoFit/>
          </a:bodyPr>
          <a:lstStyle/>
          <a:p>
            <a:pPr>
              <a:defRPr/>
            </a:pPr>
            <a:r>
              <a:rPr lang="el-GR" sz="2800" b="1" dirty="0">
                <a:solidFill>
                  <a:srgbClr val="002060"/>
                </a:solidFill>
                <a:latin typeface="Calibri" panose="020F0502020204030204" pitchFamily="34" charset="0"/>
                <a:cs typeface="Arial" panose="020B0604020202020204" pitchFamily="34" charset="0"/>
              </a:rPr>
              <a:t>Στοιχεία επικοινωνίας</a:t>
            </a:r>
          </a:p>
        </p:txBody>
      </p:sp>
      <p:sp>
        <p:nvSpPr>
          <p:cNvPr id="8" name="Oval 7">
            <a:extLst>
              <a:ext uri="{FF2B5EF4-FFF2-40B4-BE49-F238E27FC236}">
                <a16:creationId xmlns:a16="http://schemas.microsoft.com/office/drawing/2014/main" id="{E10C88CF-3457-474A-A4C8-5174FFDB49F8}"/>
              </a:ext>
            </a:extLst>
          </p:cNvPr>
          <p:cNvSpPr/>
          <p:nvPr/>
        </p:nvSpPr>
        <p:spPr>
          <a:xfrm>
            <a:off x="581525" y="1593989"/>
            <a:ext cx="689857" cy="689857"/>
          </a:xfrm>
          <a:prstGeom prst="ellipse">
            <a:avLst/>
          </a:pr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9" name="Straight Connector 8">
            <a:extLst>
              <a:ext uri="{FF2B5EF4-FFF2-40B4-BE49-F238E27FC236}">
                <a16:creationId xmlns:a16="http://schemas.microsoft.com/office/drawing/2014/main" id="{1C519C6E-ACBB-4C9F-B375-16A889987636}"/>
              </a:ext>
            </a:extLst>
          </p:cNvPr>
          <p:cNvCxnSpPr>
            <a:cxnSpLocks/>
          </p:cNvCxnSpPr>
          <p:nvPr/>
        </p:nvCxnSpPr>
        <p:spPr>
          <a:xfrm>
            <a:off x="5357465" y="1525318"/>
            <a:ext cx="0" cy="3780438"/>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Flowchart: Connector 9">
            <a:extLst>
              <a:ext uri="{FF2B5EF4-FFF2-40B4-BE49-F238E27FC236}">
                <a16:creationId xmlns:a16="http://schemas.microsoft.com/office/drawing/2014/main" id="{D4634B21-05C6-4F7E-8673-2522E3BE5596}"/>
              </a:ext>
            </a:extLst>
          </p:cNvPr>
          <p:cNvSpPr/>
          <p:nvPr/>
        </p:nvSpPr>
        <p:spPr>
          <a:xfrm>
            <a:off x="5249465" y="1949056"/>
            <a:ext cx="216000" cy="216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Flowchart: Connector 10">
            <a:extLst>
              <a:ext uri="{FF2B5EF4-FFF2-40B4-BE49-F238E27FC236}">
                <a16:creationId xmlns:a16="http://schemas.microsoft.com/office/drawing/2014/main" id="{1AB95C77-3F90-4B05-945A-73C171FB568B}"/>
              </a:ext>
            </a:extLst>
          </p:cNvPr>
          <p:cNvSpPr/>
          <p:nvPr/>
        </p:nvSpPr>
        <p:spPr>
          <a:xfrm>
            <a:off x="5249465" y="2877290"/>
            <a:ext cx="216000" cy="216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Flowchart: Connector 11">
            <a:extLst>
              <a:ext uri="{FF2B5EF4-FFF2-40B4-BE49-F238E27FC236}">
                <a16:creationId xmlns:a16="http://schemas.microsoft.com/office/drawing/2014/main" id="{9222E0F1-C884-441C-809F-0C5DA834E7B5}"/>
              </a:ext>
            </a:extLst>
          </p:cNvPr>
          <p:cNvSpPr/>
          <p:nvPr/>
        </p:nvSpPr>
        <p:spPr>
          <a:xfrm>
            <a:off x="5249465" y="3803005"/>
            <a:ext cx="216000" cy="216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lowchart: Connector 12">
            <a:extLst>
              <a:ext uri="{FF2B5EF4-FFF2-40B4-BE49-F238E27FC236}">
                <a16:creationId xmlns:a16="http://schemas.microsoft.com/office/drawing/2014/main" id="{230E7E28-D012-4A29-90EF-D8D24227601B}"/>
              </a:ext>
            </a:extLst>
          </p:cNvPr>
          <p:cNvSpPr/>
          <p:nvPr/>
        </p:nvSpPr>
        <p:spPr>
          <a:xfrm>
            <a:off x="5249465" y="4722261"/>
            <a:ext cx="216000" cy="216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343AF967-4455-4A76-BF5B-CB5494B02226}"/>
              </a:ext>
            </a:extLst>
          </p:cNvPr>
          <p:cNvSpPr txBox="1"/>
          <p:nvPr/>
        </p:nvSpPr>
        <p:spPr>
          <a:xfrm>
            <a:off x="5955507" y="2493125"/>
            <a:ext cx="2664292" cy="1200329"/>
          </a:xfrm>
          <a:prstGeom prst="rect">
            <a:avLst/>
          </a:prstGeom>
          <a:solidFill>
            <a:srgbClr val="00567C"/>
          </a:solidFill>
        </p:spPr>
        <p:txBody>
          <a:bodyPr wrap="square" rtlCol="0">
            <a:spAutoFit/>
          </a:bodyPr>
          <a:lstStyle/>
          <a:p>
            <a:r>
              <a:rPr lang="el-GR" sz="2400" b="1" i="1" dirty="0">
                <a:solidFill>
                  <a:schemeClr val="bg1"/>
                </a:solidFill>
                <a:latin typeface="Calibri" panose="020F0502020204030204" pitchFamily="34" charset="0"/>
                <a:cs typeface="Calibri" panose="020F0502020204030204" pitchFamily="34" charset="0"/>
              </a:rPr>
              <a:t>Μπορείτε να επικοινωνήσετε με τον ΜΣΕ</a:t>
            </a:r>
            <a:endParaRPr lang="ko-KR" altLang="en-US" sz="2400" i="1" dirty="0">
              <a:solidFill>
                <a:schemeClr val="bg1"/>
              </a:solidFill>
              <a:latin typeface="Calibri" panose="020F0502020204030204" pitchFamily="34" charset="0"/>
              <a:cs typeface="Calibri" panose="020F0502020204030204" pitchFamily="34" charset="0"/>
            </a:endParaRPr>
          </a:p>
        </p:txBody>
      </p:sp>
      <p:grpSp>
        <p:nvGrpSpPr>
          <p:cNvPr id="15" name="그룹 7">
            <a:extLst>
              <a:ext uri="{FF2B5EF4-FFF2-40B4-BE49-F238E27FC236}">
                <a16:creationId xmlns:a16="http://schemas.microsoft.com/office/drawing/2014/main" id="{08B74A65-C0DA-4FFA-9171-5B73D3932BF2}"/>
              </a:ext>
            </a:extLst>
          </p:cNvPr>
          <p:cNvGrpSpPr/>
          <p:nvPr/>
        </p:nvGrpSpPr>
        <p:grpSpPr>
          <a:xfrm>
            <a:off x="1520313" y="1728566"/>
            <a:ext cx="3433541" cy="600164"/>
            <a:chOff x="7186639" y="1798001"/>
            <a:chExt cx="3240000" cy="600164"/>
          </a:xfrm>
        </p:grpSpPr>
        <p:sp>
          <p:nvSpPr>
            <p:cNvPr id="16" name="TextBox 15">
              <a:extLst>
                <a:ext uri="{FF2B5EF4-FFF2-40B4-BE49-F238E27FC236}">
                  <a16:creationId xmlns:a16="http://schemas.microsoft.com/office/drawing/2014/main" id="{4873CA8F-4177-4F03-BD3D-F98DA6A5A649}"/>
                </a:ext>
              </a:extLst>
            </p:cNvPr>
            <p:cNvSpPr txBox="1"/>
            <p:nvPr/>
          </p:nvSpPr>
          <p:spPr>
            <a:xfrm>
              <a:off x="7186639" y="2061314"/>
              <a:ext cx="3240000"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CFBFF83A-FABA-4D5B-94D6-8EE01C967408}"/>
                </a:ext>
              </a:extLst>
            </p:cNvPr>
            <p:cNvSpPr txBox="1"/>
            <p:nvPr/>
          </p:nvSpPr>
          <p:spPr>
            <a:xfrm>
              <a:off x="7186639" y="1798001"/>
              <a:ext cx="3240000" cy="600164"/>
            </a:xfrm>
            <a:prstGeom prst="rect">
              <a:avLst/>
            </a:prstGeom>
            <a:noFill/>
          </p:spPr>
          <p:txBody>
            <a:bodyPr wrap="square" lIns="108000" rIns="108000" rtlCol="0">
              <a:spAutoFit/>
            </a:bodyPr>
            <a:lstStyle/>
            <a:p>
              <a:r>
                <a:rPr lang="el-GR" altLang="ko-KR" sz="1500" b="1" dirty="0">
                  <a:solidFill>
                    <a:schemeClr val="tx1">
                      <a:lumMod val="75000"/>
                      <a:lumOff val="25000"/>
                    </a:schemeClr>
                  </a:solidFill>
                  <a:latin typeface="Calibri" panose="020F0502020204030204" pitchFamily="34" charset="0"/>
                  <a:cs typeface="Calibri" panose="020F0502020204030204" pitchFamily="34" charset="0"/>
                </a:rPr>
                <a:t>Τηλέφωνα: </a:t>
              </a:r>
            </a:p>
            <a:p>
              <a:r>
                <a:rPr lang="el-GR" sz="1800" dirty="0">
                  <a:solidFill>
                    <a:schemeClr val="accent2"/>
                  </a:solidFill>
                  <a:effectLst/>
                  <a:latin typeface="Calibri" panose="020F0502020204030204" pitchFamily="34" charset="0"/>
                  <a:ea typeface="Calibri" panose="020F0502020204030204" pitchFamily="34" charset="0"/>
                </a:rPr>
                <a:t>2610 454046</a:t>
              </a:r>
              <a:r>
                <a:rPr lang="en-US" altLang="ko-KR" sz="1200" b="1" dirty="0">
                  <a:solidFill>
                    <a:schemeClr val="accent2"/>
                  </a:solidFill>
                  <a:cs typeface="Arial" pitchFamily="34" charset="0"/>
                </a:rPr>
                <a:t> </a:t>
              </a:r>
              <a:endParaRPr lang="ko-KR" altLang="en-US" sz="1200" b="1" dirty="0">
                <a:solidFill>
                  <a:schemeClr val="accent2"/>
                </a:solidFill>
                <a:cs typeface="Arial" pitchFamily="34" charset="0"/>
              </a:endParaRPr>
            </a:p>
          </p:txBody>
        </p:sp>
      </p:grpSp>
      <p:sp>
        <p:nvSpPr>
          <p:cNvPr id="18" name="Oval 17">
            <a:extLst>
              <a:ext uri="{FF2B5EF4-FFF2-40B4-BE49-F238E27FC236}">
                <a16:creationId xmlns:a16="http://schemas.microsoft.com/office/drawing/2014/main" id="{3864E4D7-7E24-430C-AC70-BC9CEAA6E488}"/>
              </a:ext>
            </a:extLst>
          </p:cNvPr>
          <p:cNvSpPr/>
          <p:nvPr/>
        </p:nvSpPr>
        <p:spPr>
          <a:xfrm>
            <a:off x="581525" y="2526335"/>
            <a:ext cx="689857" cy="689857"/>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19" name="그룹 6">
            <a:extLst>
              <a:ext uri="{FF2B5EF4-FFF2-40B4-BE49-F238E27FC236}">
                <a16:creationId xmlns:a16="http://schemas.microsoft.com/office/drawing/2014/main" id="{D0317D5B-DD8A-4245-904E-3C185A70ADB3}"/>
              </a:ext>
            </a:extLst>
          </p:cNvPr>
          <p:cNvGrpSpPr/>
          <p:nvPr/>
        </p:nvGrpSpPr>
        <p:grpSpPr>
          <a:xfrm>
            <a:off x="1433882" y="2620171"/>
            <a:ext cx="3433541" cy="601867"/>
            <a:chOff x="7186639" y="2680720"/>
            <a:chExt cx="3240000" cy="601867"/>
          </a:xfrm>
        </p:grpSpPr>
        <p:sp>
          <p:nvSpPr>
            <p:cNvPr id="20" name="TextBox 19">
              <a:extLst>
                <a:ext uri="{FF2B5EF4-FFF2-40B4-BE49-F238E27FC236}">
                  <a16:creationId xmlns:a16="http://schemas.microsoft.com/office/drawing/2014/main" id="{E3F11FDB-7CB8-4302-9B83-6D6D45804A0B}"/>
                </a:ext>
              </a:extLst>
            </p:cNvPr>
            <p:cNvSpPr txBox="1"/>
            <p:nvPr/>
          </p:nvSpPr>
          <p:spPr>
            <a:xfrm>
              <a:off x="7186639" y="2944033"/>
              <a:ext cx="3240000" cy="338554"/>
            </a:xfrm>
            <a:prstGeom prst="rect">
              <a:avLst/>
            </a:prstGeom>
            <a:noFill/>
          </p:spPr>
          <p:txBody>
            <a:bodyPr wrap="square" rtlCol="0">
              <a:spAutoFit/>
            </a:bodyPr>
            <a:lstStyle/>
            <a:p>
              <a:r>
                <a:rPr lang="en-US" sz="1600" u="sng" dirty="0">
                  <a:solidFill>
                    <a:srgbClr val="00567C"/>
                  </a:solidFill>
                  <a:latin typeface="Calibri" panose="020F0502020204030204" pitchFamily="34" charset="0"/>
                  <a:cs typeface="Calibri" panose="020F0502020204030204" pitchFamily="34" charset="0"/>
                </a:rPr>
                <a:t>info@pde-mse.gr </a:t>
              </a:r>
            </a:p>
          </p:txBody>
        </p:sp>
        <p:sp>
          <p:nvSpPr>
            <p:cNvPr id="21" name="TextBox 20">
              <a:extLst>
                <a:ext uri="{FF2B5EF4-FFF2-40B4-BE49-F238E27FC236}">
                  <a16:creationId xmlns:a16="http://schemas.microsoft.com/office/drawing/2014/main" id="{57A0A9E7-94F1-4326-80E3-7F92315D0A5F}"/>
                </a:ext>
              </a:extLst>
            </p:cNvPr>
            <p:cNvSpPr txBox="1"/>
            <p:nvPr/>
          </p:nvSpPr>
          <p:spPr>
            <a:xfrm>
              <a:off x="7186639" y="2680720"/>
              <a:ext cx="3240000" cy="323165"/>
            </a:xfrm>
            <a:prstGeom prst="rect">
              <a:avLst/>
            </a:prstGeom>
            <a:noFill/>
          </p:spPr>
          <p:txBody>
            <a:bodyPr wrap="square" lIns="108000" rIns="108000" rtlCol="0">
              <a:spAutoFit/>
            </a:bodyPr>
            <a:lstStyle/>
            <a:p>
              <a:r>
                <a:rPr lang="en-US" altLang="ko-KR" sz="1500" b="1" dirty="0">
                  <a:solidFill>
                    <a:schemeClr val="tx1">
                      <a:lumMod val="75000"/>
                      <a:lumOff val="25000"/>
                    </a:schemeClr>
                  </a:solidFill>
                  <a:latin typeface="Calibri" panose="020F0502020204030204" pitchFamily="34" charset="0"/>
                  <a:cs typeface="Calibri" panose="020F0502020204030204" pitchFamily="34" charset="0"/>
                </a:rPr>
                <a:t>E-mail</a:t>
              </a:r>
              <a:r>
                <a:rPr lang="en-US" altLang="ko-KR" sz="1400" b="1" dirty="0">
                  <a:solidFill>
                    <a:schemeClr val="tx1">
                      <a:lumMod val="75000"/>
                      <a:lumOff val="25000"/>
                    </a:schemeClr>
                  </a:solidFill>
                  <a:latin typeface="Calibri" panose="020F0502020204030204" pitchFamily="34" charset="0"/>
                  <a:cs typeface="Calibri" panose="020F0502020204030204" pitchFamily="34" charset="0"/>
                </a:rPr>
                <a:t>: </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2" name="Oval 21">
            <a:extLst>
              <a:ext uri="{FF2B5EF4-FFF2-40B4-BE49-F238E27FC236}">
                <a16:creationId xmlns:a16="http://schemas.microsoft.com/office/drawing/2014/main" id="{3A4F6C95-C663-4743-BB7F-97CA21D5E7C0}"/>
              </a:ext>
            </a:extLst>
          </p:cNvPr>
          <p:cNvSpPr/>
          <p:nvPr/>
        </p:nvSpPr>
        <p:spPr>
          <a:xfrm>
            <a:off x="581525" y="3538618"/>
            <a:ext cx="689857" cy="689857"/>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23" name="그룹 5">
            <a:extLst>
              <a:ext uri="{FF2B5EF4-FFF2-40B4-BE49-F238E27FC236}">
                <a16:creationId xmlns:a16="http://schemas.microsoft.com/office/drawing/2014/main" id="{FEBF32B2-8524-4EDE-92E5-98AC4E977402}"/>
              </a:ext>
            </a:extLst>
          </p:cNvPr>
          <p:cNvGrpSpPr/>
          <p:nvPr/>
        </p:nvGrpSpPr>
        <p:grpSpPr>
          <a:xfrm>
            <a:off x="1433882" y="3620234"/>
            <a:ext cx="3433541" cy="586478"/>
            <a:chOff x="7186639" y="3563439"/>
            <a:chExt cx="3240000" cy="586478"/>
          </a:xfrm>
        </p:grpSpPr>
        <p:sp>
          <p:nvSpPr>
            <p:cNvPr id="24" name="TextBox 23">
              <a:extLst>
                <a:ext uri="{FF2B5EF4-FFF2-40B4-BE49-F238E27FC236}">
                  <a16:creationId xmlns:a16="http://schemas.microsoft.com/office/drawing/2014/main" id="{7921AE43-97B5-4180-8289-8E1D22E49931}"/>
                </a:ext>
              </a:extLst>
            </p:cNvPr>
            <p:cNvSpPr txBox="1"/>
            <p:nvPr/>
          </p:nvSpPr>
          <p:spPr>
            <a:xfrm>
              <a:off x="7186639" y="3826752"/>
              <a:ext cx="3240000" cy="3231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a:t>
              </a:r>
              <a:r>
                <a:rPr lang="en-US" sz="1500" b="1" u="sng" dirty="0">
                  <a:solidFill>
                    <a:srgbClr val="00567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a:t>
              </a:r>
              <a:r>
                <a:rPr lang="el-GR" sz="1500" b="1" u="sng" dirty="0">
                  <a:solidFill>
                    <a:srgbClr val="00567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500" b="1" u="sng" dirty="0" err="1">
                  <a:solidFill>
                    <a:srgbClr val="00567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pde-mse</a:t>
              </a:r>
              <a:r>
                <a:rPr lang="el-GR" sz="1500" b="1" u="sng" dirty="0">
                  <a:solidFill>
                    <a:srgbClr val="00567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500" b="1" u="sng" dirty="0">
                  <a:solidFill>
                    <a:srgbClr val="00567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gr</a:t>
              </a:r>
              <a:r>
                <a:rPr lang="en-US" sz="1500" b="1" dirty="0">
                  <a:solidFill>
                    <a:srgbClr val="00567C"/>
                  </a:solidFill>
                  <a:latin typeface="Calibri" panose="020F0502020204030204" pitchFamily="34" charset="0"/>
                  <a:cs typeface="Calibri" panose="020F0502020204030204" pitchFamily="34" charset="0"/>
                </a:rPr>
                <a:t> </a:t>
              </a:r>
              <a:r>
                <a:rPr lang="en-US" altLang="ko-KR" sz="1500" b="1" dirty="0">
                  <a:solidFill>
                    <a:srgbClr val="00567C"/>
                  </a:solidFill>
                  <a:latin typeface="Calibri" panose="020F0502020204030204" pitchFamily="34" charset="0"/>
                  <a:cs typeface="Calibri" panose="020F0502020204030204" pitchFamily="34" charset="0"/>
                </a:rPr>
                <a:t>  </a:t>
              </a:r>
              <a:endParaRPr lang="ko-KR" altLang="en-US" sz="1500" b="1" dirty="0">
                <a:solidFill>
                  <a:srgbClr val="00567C"/>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9B50856-0D81-494E-ADAB-BC1269DCCA07}"/>
                </a:ext>
              </a:extLst>
            </p:cNvPr>
            <p:cNvSpPr txBox="1"/>
            <p:nvPr/>
          </p:nvSpPr>
          <p:spPr>
            <a:xfrm>
              <a:off x="7186639" y="3563439"/>
              <a:ext cx="3240000" cy="307777"/>
            </a:xfrm>
            <a:prstGeom prst="rect">
              <a:avLst/>
            </a:prstGeom>
            <a:noFill/>
          </p:spPr>
          <p:txBody>
            <a:bodyPr wrap="square" lIns="108000" rIns="108000" rtlCol="0">
              <a:spAutoFit/>
            </a:bodyPr>
            <a:lstStyle/>
            <a:p>
              <a:r>
                <a:rPr lang="el-GR" altLang="ko-KR" sz="1400" b="1" dirty="0">
                  <a:solidFill>
                    <a:schemeClr val="tx1">
                      <a:lumMod val="75000"/>
                      <a:lumOff val="25000"/>
                    </a:schemeClr>
                  </a:solidFill>
                  <a:latin typeface="Calibri" panose="020F0502020204030204" pitchFamily="34" charset="0"/>
                  <a:cs typeface="Calibri" panose="020F0502020204030204" pitchFamily="34" charset="0"/>
                </a:rPr>
                <a:t>Ηλεκτρονική φόρμα στη διαδικτυακή πύλη</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6" name="Oval 25">
            <a:extLst>
              <a:ext uri="{FF2B5EF4-FFF2-40B4-BE49-F238E27FC236}">
                <a16:creationId xmlns:a16="http://schemas.microsoft.com/office/drawing/2014/main" id="{26459081-5741-4E99-ACE8-415E8BD7AD6A}"/>
              </a:ext>
            </a:extLst>
          </p:cNvPr>
          <p:cNvSpPr/>
          <p:nvPr/>
        </p:nvSpPr>
        <p:spPr>
          <a:xfrm>
            <a:off x="581525" y="4450896"/>
            <a:ext cx="689857" cy="689857"/>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27" name="그룹 4">
            <a:extLst>
              <a:ext uri="{FF2B5EF4-FFF2-40B4-BE49-F238E27FC236}">
                <a16:creationId xmlns:a16="http://schemas.microsoft.com/office/drawing/2014/main" id="{3BFE8B0A-19F2-4E40-BB20-2D9615664E86}"/>
              </a:ext>
            </a:extLst>
          </p:cNvPr>
          <p:cNvGrpSpPr/>
          <p:nvPr/>
        </p:nvGrpSpPr>
        <p:grpSpPr>
          <a:xfrm>
            <a:off x="1475656" y="4509810"/>
            <a:ext cx="3433541" cy="571090"/>
            <a:chOff x="7186639" y="4446158"/>
            <a:chExt cx="3240000" cy="571090"/>
          </a:xfrm>
        </p:grpSpPr>
        <p:sp>
          <p:nvSpPr>
            <p:cNvPr id="28" name="TextBox 27">
              <a:extLst>
                <a:ext uri="{FF2B5EF4-FFF2-40B4-BE49-F238E27FC236}">
                  <a16:creationId xmlns:a16="http://schemas.microsoft.com/office/drawing/2014/main" id="{3E579B16-7BE3-4D53-A482-1025F6F467A7}"/>
                </a:ext>
              </a:extLst>
            </p:cNvPr>
            <p:cNvSpPr txBox="1"/>
            <p:nvPr/>
          </p:nvSpPr>
          <p:spPr>
            <a:xfrm>
              <a:off x="7186639" y="4709471"/>
              <a:ext cx="3240000" cy="307777"/>
            </a:xfrm>
            <a:prstGeom prst="rect">
              <a:avLst/>
            </a:prstGeom>
            <a:noFill/>
          </p:spPr>
          <p:txBody>
            <a:bodyPr wrap="square" rtlCol="0">
              <a:spAutoFit/>
            </a:bodyPr>
            <a:lstStyle/>
            <a:p>
              <a:endParaRPr lang="el-GR" altLang="ko-KR" sz="1400" b="1" dirty="0">
                <a:solidFill>
                  <a:srgbClr val="00567C"/>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A882A84-6172-40D3-9B47-0DF53469537F}"/>
                </a:ext>
              </a:extLst>
            </p:cNvPr>
            <p:cNvSpPr txBox="1"/>
            <p:nvPr/>
          </p:nvSpPr>
          <p:spPr>
            <a:xfrm>
              <a:off x="7186639" y="4446158"/>
              <a:ext cx="3240000" cy="307777"/>
            </a:xfrm>
            <a:prstGeom prst="rect">
              <a:avLst/>
            </a:prstGeom>
            <a:noFill/>
          </p:spPr>
          <p:txBody>
            <a:bodyPr wrap="square" lIns="108000" rIns="108000" rtlCol="0">
              <a:spAutoFit/>
            </a:bodyPr>
            <a:lstStyle/>
            <a:p>
              <a:r>
                <a:rPr lang="el-GR" altLang="ko-KR" sz="1400" b="1" dirty="0">
                  <a:solidFill>
                    <a:schemeClr val="tx1">
                      <a:lumMod val="75000"/>
                      <a:lumOff val="25000"/>
                    </a:schemeClr>
                  </a:solidFill>
                  <a:latin typeface="Calibri" panose="020F0502020204030204" pitchFamily="34" charset="0"/>
                  <a:cs typeface="Calibri" panose="020F0502020204030204" pitchFamily="34" charset="0"/>
                </a:rPr>
                <a:t>Γραφεία </a:t>
              </a:r>
              <a:r>
                <a:rPr lang="en-US" altLang="ko-KR" sz="1400" b="1" dirty="0">
                  <a:solidFill>
                    <a:schemeClr val="tx1">
                      <a:lumMod val="75000"/>
                      <a:lumOff val="25000"/>
                    </a:schemeClr>
                  </a:solidFill>
                  <a:latin typeface="Calibri" panose="020F0502020204030204" pitchFamily="34" charset="0"/>
                  <a:cs typeface="Calibri" panose="020F0502020204030204" pitchFamily="34" charset="0"/>
                </a:rPr>
                <a:t>M</a:t>
              </a:r>
              <a:r>
                <a:rPr lang="el-GR" altLang="ko-KR" sz="1400" b="1" dirty="0">
                  <a:solidFill>
                    <a:schemeClr val="tx1">
                      <a:lumMod val="75000"/>
                      <a:lumOff val="25000"/>
                    </a:schemeClr>
                  </a:solidFill>
                  <a:latin typeface="Calibri" panose="020F0502020204030204" pitchFamily="34" charset="0"/>
                  <a:cs typeface="Calibri" panose="020F0502020204030204" pitchFamily="34" charset="0"/>
                </a:rPr>
                <a:t>ΣΕ</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30" name="Rounded Rectangle 7">
            <a:extLst>
              <a:ext uri="{FF2B5EF4-FFF2-40B4-BE49-F238E27FC236}">
                <a16:creationId xmlns:a16="http://schemas.microsoft.com/office/drawing/2014/main" id="{B439792D-603B-470B-96BF-FCBBF40E9865}"/>
              </a:ext>
            </a:extLst>
          </p:cNvPr>
          <p:cNvSpPr/>
          <p:nvPr/>
        </p:nvSpPr>
        <p:spPr>
          <a:xfrm>
            <a:off x="788595" y="1680232"/>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Isosceles Triangle 51">
            <a:extLst>
              <a:ext uri="{FF2B5EF4-FFF2-40B4-BE49-F238E27FC236}">
                <a16:creationId xmlns:a16="http://schemas.microsoft.com/office/drawing/2014/main" id="{8B1757FF-9F15-4EBE-8C46-608197C2BECA}"/>
              </a:ext>
            </a:extLst>
          </p:cNvPr>
          <p:cNvSpPr/>
          <p:nvPr/>
        </p:nvSpPr>
        <p:spPr>
          <a:xfrm>
            <a:off x="699559" y="2710842"/>
            <a:ext cx="449367" cy="30964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Block Arc 14">
            <a:extLst>
              <a:ext uri="{FF2B5EF4-FFF2-40B4-BE49-F238E27FC236}">
                <a16:creationId xmlns:a16="http://schemas.microsoft.com/office/drawing/2014/main" id="{2FFF411A-F77B-4F26-A5C3-799FE673C83E}"/>
              </a:ext>
            </a:extLst>
          </p:cNvPr>
          <p:cNvSpPr/>
          <p:nvPr/>
        </p:nvSpPr>
        <p:spPr>
          <a:xfrm rot="16200000">
            <a:off x="697982" y="3686320"/>
            <a:ext cx="452521" cy="44936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3" name="Block Arc 41">
            <a:extLst>
              <a:ext uri="{FF2B5EF4-FFF2-40B4-BE49-F238E27FC236}">
                <a16:creationId xmlns:a16="http://schemas.microsoft.com/office/drawing/2014/main" id="{03C65F7B-5FBE-4669-A687-5A9891A4765B}"/>
              </a:ext>
            </a:extLst>
          </p:cNvPr>
          <p:cNvSpPr/>
          <p:nvPr/>
        </p:nvSpPr>
        <p:spPr>
          <a:xfrm>
            <a:off x="699559" y="4550096"/>
            <a:ext cx="449368" cy="48048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4" name="TextBox 33">
            <a:extLst>
              <a:ext uri="{FF2B5EF4-FFF2-40B4-BE49-F238E27FC236}">
                <a16:creationId xmlns:a16="http://schemas.microsoft.com/office/drawing/2014/main" id="{1A9178D0-ED9E-4CDC-8A6A-4B3F7AAA8C31}"/>
              </a:ext>
            </a:extLst>
          </p:cNvPr>
          <p:cNvSpPr txBox="1"/>
          <p:nvPr/>
        </p:nvSpPr>
        <p:spPr>
          <a:xfrm>
            <a:off x="1413351" y="4817587"/>
            <a:ext cx="4572000" cy="692497"/>
          </a:xfrm>
          <a:prstGeom prst="rect">
            <a:avLst/>
          </a:prstGeom>
          <a:noFill/>
        </p:spPr>
        <p:txBody>
          <a:bodyPr wrap="square">
            <a:spAutoFit/>
          </a:bodyPr>
          <a:lstStyle/>
          <a:p>
            <a:r>
              <a:rPr lang="el-GR" altLang="ko-KR" sz="1300" b="1" dirty="0">
                <a:solidFill>
                  <a:srgbClr val="00567C"/>
                </a:solidFill>
                <a:latin typeface="Calibri" panose="020F0502020204030204" pitchFamily="34" charset="0"/>
                <a:cs typeface="Calibri" panose="020F0502020204030204" pitchFamily="34" charset="0"/>
              </a:rPr>
              <a:t>Πάτρα: Αθηνών και Σαρανταπόρου 1-3, Τ.Κ 262.23</a:t>
            </a:r>
          </a:p>
          <a:p>
            <a:r>
              <a:rPr lang="el-GR" altLang="ko-KR" sz="1300" b="1" dirty="0">
                <a:solidFill>
                  <a:srgbClr val="00567C"/>
                </a:solidFill>
                <a:latin typeface="Calibri" panose="020F0502020204030204" pitchFamily="34" charset="0"/>
                <a:cs typeface="Calibri" panose="020F0502020204030204" pitchFamily="34" charset="0"/>
              </a:rPr>
              <a:t>Αγρίνιο: Μπουκογιάννη 4, Τ.Κ 30131</a:t>
            </a:r>
          </a:p>
          <a:p>
            <a:r>
              <a:rPr lang="el-GR" altLang="ko-KR" sz="1300" b="1" dirty="0">
                <a:solidFill>
                  <a:srgbClr val="00567C"/>
                </a:solidFill>
                <a:latin typeface="Calibri" panose="020F0502020204030204" pitchFamily="34" charset="0"/>
                <a:cs typeface="Calibri" panose="020F0502020204030204" pitchFamily="34" charset="0"/>
              </a:rPr>
              <a:t>Πύργος: Μητροπολίτου Αντωνίου 49  Τ.Κ 27100</a:t>
            </a:r>
          </a:p>
        </p:txBody>
      </p:sp>
    </p:spTree>
    <p:extLst>
      <p:ext uri="{BB962C8B-B14F-4D97-AF65-F5344CB8AC3E}">
        <p14:creationId xmlns:p14="http://schemas.microsoft.com/office/powerpoint/2010/main" val="85080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2C8BBA-97B9-4482-A846-56A86540F1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74" b="12900"/>
          <a:stretch/>
        </p:blipFill>
        <p:spPr>
          <a:xfrm>
            <a:off x="0" y="1412776"/>
            <a:ext cx="9144000" cy="2333625"/>
          </a:xfrm>
          <a:prstGeom prst="rect">
            <a:avLst/>
          </a:prstGeom>
        </p:spPr>
      </p:pic>
      <p:grpSp>
        <p:nvGrpSpPr>
          <p:cNvPr id="25" name="Group 24">
            <a:extLst>
              <a:ext uri="{FF2B5EF4-FFF2-40B4-BE49-F238E27FC236}">
                <a16:creationId xmlns:a16="http://schemas.microsoft.com/office/drawing/2014/main" id="{CE212F6E-F5FD-4158-8197-E6ADAD0065B0}"/>
              </a:ext>
            </a:extLst>
          </p:cNvPr>
          <p:cNvGrpSpPr/>
          <p:nvPr/>
        </p:nvGrpSpPr>
        <p:grpSpPr>
          <a:xfrm>
            <a:off x="596777" y="5528311"/>
            <a:ext cx="7805180" cy="1193165"/>
            <a:chOff x="596777" y="5528311"/>
            <a:chExt cx="7805180" cy="1193165"/>
          </a:xfrm>
        </p:grpSpPr>
        <p:pic>
          <p:nvPicPr>
            <p:cNvPr id="17" name="Picture 16">
              <a:extLst>
                <a:ext uri="{FF2B5EF4-FFF2-40B4-BE49-F238E27FC236}">
                  <a16:creationId xmlns:a16="http://schemas.microsoft.com/office/drawing/2014/main" id="{4F67675F-57EA-4FE3-ACF3-AEBE7C1E99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77" y="5528311"/>
              <a:ext cx="1247140" cy="1193165"/>
            </a:xfrm>
            <a:prstGeom prst="rect">
              <a:avLst/>
            </a:prstGeom>
            <a:noFill/>
            <a:ln>
              <a:noFill/>
            </a:ln>
          </p:spPr>
        </p:pic>
        <p:pic>
          <p:nvPicPr>
            <p:cNvPr id="18" name="Picture 17">
              <a:extLst>
                <a:ext uri="{FF2B5EF4-FFF2-40B4-BE49-F238E27FC236}">
                  <a16:creationId xmlns:a16="http://schemas.microsoft.com/office/drawing/2014/main" id="{304EAAEA-230B-4387-8F13-4D5DAA8FA34B}"/>
                </a:ext>
              </a:extLst>
            </p:cNvPr>
            <p:cNvPicPr/>
            <p:nvPr/>
          </p:nvPicPr>
          <p:blipFill>
            <a:blip r:embed="rId4">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9" name="Picture 18">
              <a:extLst>
                <a:ext uri="{FF2B5EF4-FFF2-40B4-BE49-F238E27FC236}">
                  <a16:creationId xmlns:a16="http://schemas.microsoft.com/office/drawing/2014/main" id="{A9A1673E-4B26-4858-88E9-F91A70DCCC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
        <p:nvSpPr>
          <p:cNvPr id="20" name="Rectangle 19">
            <a:extLst>
              <a:ext uri="{FF2B5EF4-FFF2-40B4-BE49-F238E27FC236}">
                <a16:creationId xmlns:a16="http://schemas.microsoft.com/office/drawing/2014/main" id="{3D2B4AFD-E527-4F52-8774-D4244B76C39A}"/>
              </a:ext>
            </a:extLst>
          </p:cNvPr>
          <p:cNvSpPr/>
          <p:nvPr/>
        </p:nvSpPr>
        <p:spPr>
          <a:xfrm>
            <a:off x="0" y="1196752"/>
            <a:ext cx="9144000" cy="261743"/>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a:extLst>
              <a:ext uri="{FF2B5EF4-FFF2-40B4-BE49-F238E27FC236}">
                <a16:creationId xmlns:a16="http://schemas.microsoft.com/office/drawing/2014/main" id="{71CD962B-5792-4208-9701-03D3DA3CD32D}"/>
              </a:ext>
            </a:extLst>
          </p:cNvPr>
          <p:cNvSpPr/>
          <p:nvPr/>
        </p:nvSpPr>
        <p:spPr>
          <a:xfrm>
            <a:off x="0" y="3861048"/>
            <a:ext cx="9144000" cy="1440160"/>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a:extLst>
              <a:ext uri="{FF2B5EF4-FFF2-40B4-BE49-F238E27FC236}">
                <a16:creationId xmlns:a16="http://schemas.microsoft.com/office/drawing/2014/main" id="{82719CBE-4D9B-4790-8B14-598A12AC359C}"/>
              </a:ext>
            </a:extLst>
          </p:cNvPr>
          <p:cNvSpPr/>
          <p:nvPr/>
        </p:nvSpPr>
        <p:spPr>
          <a:xfrm>
            <a:off x="391222" y="4334328"/>
            <a:ext cx="8357242" cy="523220"/>
          </a:xfrm>
          <a:prstGeom prst="rect">
            <a:avLst/>
          </a:prstGeom>
        </p:spPr>
        <p:txBody>
          <a:bodyPr wrap="square">
            <a:spAutoFit/>
          </a:bodyPr>
          <a:lstStyle/>
          <a:p>
            <a:pPr algn="ctr"/>
            <a:r>
              <a:rPr lang="el-GR" sz="2800" i="1" dirty="0">
                <a:solidFill>
                  <a:schemeClr val="bg1"/>
                </a:solidFill>
                <a:latin typeface="Calibri" panose="020F0502020204030204" pitchFamily="34" charset="0"/>
                <a:cs typeface="Calibri" panose="020F0502020204030204" pitchFamily="34" charset="0"/>
              </a:rPr>
              <a:t>Σας ευχαριστώ για την προσοχή!</a:t>
            </a:r>
          </a:p>
        </p:txBody>
      </p:sp>
      <p:pic>
        <p:nvPicPr>
          <p:cNvPr id="23" name="Picture 22" descr="Text&#10;&#10;Description automatically generated">
            <a:extLst>
              <a:ext uri="{FF2B5EF4-FFF2-40B4-BE49-F238E27FC236}">
                <a16:creationId xmlns:a16="http://schemas.microsoft.com/office/drawing/2014/main" id="{6CB47F7B-6997-4D58-8648-FB09F2ABF3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90" t="-9149" r="80414" b="-8387"/>
          <a:stretch/>
        </p:blipFill>
        <p:spPr>
          <a:xfrm>
            <a:off x="1898449" y="332656"/>
            <a:ext cx="2304256" cy="1923714"/>
          </a:xfrm>
          <a:prstGeom prst="rect">
            <a:avLst/>
          </a:prstGeom>
        </p:spPr>
      </p:pic>
    </p:spTree>
    <p:extLst>
      <p:ext uri="{BB962C8B-B14F-4D97-AF65-F5344CB8AC3E}">
        <p14:creationId xmlns:p14="http://schemas.microsoft.com/office/powerpoint/2010/main" val="366944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3</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Σκοπός</a:t>
            </a:r>
            <a:r>
              <a:rPr lang="en-US" sz="2400" b="1" dirty="0">
                <a:solidFill>
                  <a:srgbClr val="002060"/>
                </a:solidFill>
                <a:latin typeface="Calibri" panose="020F0502020204030204" pitchFamily="34" charset="0"/>
                <a:cs typeface="Arial" panose="020B0604020202020204" pitchFamily="34" charset="0"/>
              </a:rPr>
              <a:t> </a:t>
            </a:r>
            <a:r>
              <a:rPr lang="el-GR" sz="2400" b="1" dirty="0">
                <a:solidFill>
                  <a:srgbClr val="002060"/>
                </a:solidFill>
                <a:latin typeface="Calibri" panose="020F0502020204030204" pitchFamily="34" charset="0"/>
                <a:cs typeface="Arial" panose="020B0604020202020204" pitchFamily="34" charset="0"/>
              </a:rPr>
              <a:t>του Μηχανισμού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154984"/>
          </a:xfrm>
          <a:prstGeom prst="rect">
            <a:avLst/>
          </a:prstGeom>
          <a:noFill/>
        </p:spPr>
        <p:txBody>
          <a:bodyPr wrap="square">
            <a:spAutoFit/>
          </a:bodyPr>
          <a:lstStyle/>
          <a:p>
            <a:pPr algn="just">
              <a:spcBef>
                <a:spcPts val="600"/>
              </a:spcBef>
              <a:spcAft>
                <a:spcPts val="600"/>
              </a:spcAft>
              <a:buClr>
                <a:schemeClr val="accent1"/>
              </a:buClr>
            </a:pPr>
            <a:r>
              <a:rPr lang="el-GR" sz="1600" dirty="0">
                <a:solidFill>
                  <a:srgbClr val="002060"/>
                </a:solidFill>
                <a:latin typeface="Calibri" panose="020F0502020204030204" pitchFamily="34" charset="0"/>
                <a:cs typeface="Calibri" panose="020F0502020204030204" pitchFamily="34" charset="0"/>
              </a:rPr>
              <a:t>Ο Μηχανισμός Στήριξης Επιχειρηματικότητας</a:t>
            </a:r>
            <a:r>
              <a:rPr lang="en-US" sz="1600" dirty="0">
                <a:solidFill>
                  <a:srgbClr val="002060"/>
                </a:solidFill>
                <a:latin typeface="Calibri" panose="020F0502020204030204" pitchFamily="34" charset="0"/>
                <a:cs typeface="Calibri" panose="020F0502020204030204" pitchFamily="34" charset="0"/>
              </a:rPr>
              <a:t>:</a:t>
            </a:r>
            <a:endParaRPr lang="el-GR" sz="1600" dirty="0">
              <a:solidFill>
                <a:srgbClr val="002060"/>
              </a:solidFill>
              <a:latin typeface="Calibri" panose="020F0502020204030204" pitchFamily="34" charset="0"/>
              <a:cs typeface="Calibri" panose="020F0502020204030204" pitchFamily="34" charset="0"/>
            </a:endParaRPr>
          </a:p>
          <a:p>
            <a:pPr marL="285750" indent="-285750" algn="just">
              <a:spcBef>
                <a:spcPts val="600"/>
              </a:spcBef>
              <a:spcAft>
                <a:spcPts val="600"/>
              </a:spcAft>
              <a:buClr>
                <a:schemeClr val="accent1"/>
              </a:buClr>
              <a:buFont typeface="Wingdings" panose="05000000000000000000" pitchFamily="2" charset="2"/>
              <a:buChar char="§"/>
            </a:pPr>
            <a:r>
              <a:rPr lang="el-GR" sz="1600" b="1" dirty="0">
                <a:solidFill>
                  <a:srgbClr val="002060"/>
                </a:solidFill>
                <a:latin typeface="Calibri" panose="020F0502020204030204" pitchFamily="34" charset="0"/>
                <a:cs typeface="Calibri" panose="020F0502020204030204" pitchFamily="34" charset="0"/>
              </a:rPr>
              <a:t>Παρέχει υποστήριξη σε οποιαδήποτε επιχείρηση, δυνητικό επιχειρηματία ή επενδυτή,</a:t>
            </a:r>
            <a:r>
              <a:rPr lang="el-GR" sz="1600" dirty="0">
                <a:solidFill>
                  <a:srgbClr val="002060"/>
                </a:solidFill>
                <a:latin typeface="Calibri" panose="020F0502020204030204" pitchFamily="34" charset="0"/>
                <a:cs typeface="Calibri" panose="020F0502020204030204" pitchFamily="34" charset="0"/>
              </a:rPr>
              <a:t> με τη δωρεάν παροχή </a:t>
            </a:r>
            <a:r>
              <a:rPr lang="el-GR" sz="1600" b="1" dirty="0">
                <a:solidFill>
                  <a:srgbClr val="002060"/>
                </a:solidFill>
                <a:latin typeface="Calibri" panose="020F0502020204030204" pitchFamily="34" charset="0"/>
                <a:cs typeface="Calibri" panose="020F0502020204030204" pitchFamily="34" charset="0"/>
              </a:rPr>
              <a:t>ενημερωτικού-πληροφοριακού υλικού και εργαλείων </a:t>
            </a:r>
            <a:r>
              <a:rPr lang="el-GR" sz="1600" dirty="0">
                <a:solidFill>
                  <a:srgbClr val="002060"/>
                </a:solidFill>
                <a:latin typeface="Calibri" panose="020F0502020204030204" pitchFamily="34" charset="0"/>
                <a:cs typeface="Calibri" panose="020F0502020204030204" pitchFamily="34" charset="0"/>
              </a:rPr>
              <a:t>σε ένα ευρύ φάσμα θεμάτων που αφορούν την επιχειρηματικότητα σε εθνικό και τοπικό επίπεδο.</a:t>
            </a:r>
          </a:p>
          <a:p>
            <a:pPr marL="285750" indent="-285750" algn="just">
              <a:spcBef>
                <a:spcPts val="600"/>
              </a:spcBef>
              <a:spcAft>
                <a:spcPts val="600"/>
              </a:spcAft>
              <a:buClr>
                <a:schemeClr val="accent1"/>
              </a:buClr>
              <a:buFont typeface="Wingdings" panose="05000000000000000000" pitchFamily="2" charset="2"/>
              <a:buChar char="§"/>
            </a:pPr>
            <a:r>
              <a:rPr lang="el-GR" sz="1600" b="1" dirty="0">
                <a:solidFill>
                  <a:srgbClr val="002060"/>
                </a:solidFill>
                <a:latin typeface="Calibri" panose="020F0502020204030204" pitchFamily="34" charset="0"/>
                <a:cs typeface="Calibri" panose="020F0502020204030204" pitchFamily="34" charset="0"/>
              </a:rPr>
              <a:t>Παρέχει δωρεάν εξατομικευμένες συμβουλευτικές υπηρεσίες </a:t>
            </a:r>
            <a:r>
              <a:rPr lang="el-GR" sz="1600" dirty="0">
                <a:solidFill>
                  <a:srgbClr val="002060"/>
                </a:solidFill>
                <a:latin typeface="Calibri" panose="020F0502020204030204" pitchFamily="34" charset="0"/>
                <a:cs typeface="Calibri" panose="020F0502020204030204" pitchFamily="34" charset="0"/>
              </a:rPr>
              <a:t>σε επιχειρήσεις που δραστηριοποιούνται ή θέλουν να δραστηριοποιηθούν στην Περιφέρεια Δυτικής Ελλάδας. Οι υπηρεσίες εμπίπτουν στον κανόνα “</a:t>
            </a:r>
            <a:r>
              <a:rPr lang="el-GR" sz="1600" b="1" dirty="0">
                <a:solidFill>
                  <a:srgbClr val="002060"/>
                </a:solidFill>
                <a:latin typeface="Calibri" panose="020F0502020204030204" pitchFamily="34" charset="0"/>
                <a:cs typeface="Calibri" panose="020F0502020204030204" pitchFamily="34" charset="0"/>
              </a:rPr>
              <a:t>de </a:t>
            </a:r>
            <a:r>
              <a:rPr lang="el-GR" sz="1600" b="1" dirty="0" err="1">
                <a:solidFill>
                  <a:srgbClr val="002060"/>
                </a:solidFill>
                <a:latin typeface="Calibri" panose="020F0502020204030204" pitchFamily="34" charset="0"/>
                <a:cs typeface="Calibri" panose="020F0502020204030204" pitchFamily="34" charset="0"/>
              </a:rPr>
              <a:t>minimis</a:t>
            </a:r>
            <a:r>
              <a:rPr lang="el-GR" sz="1600" dirty="0">
                <a:solidFill>
                  <a:srgbClr val="002060"/>
                </a:solidFill>
                <a:latin typeface="Calibri" panose="020F0502020204030204" pitchFamily="34" charset="0"/>
                <a:cs typeface="Calibri" panose="020F0502020204030204" pitchFamily="34" charset="0"/>
              </a:rPr>
              <a:t>”</a:t>
            </a:r>
          </a:p>
          <a:p>
            <a:pPr marL="285750" indent="-285750" algn="just">
              <a:spcBef>
                <a:spcPts val="600"/>
              </a:spcBef>
              <a:spcAft>
                <a:spcPts val="600"/>
              </a:spcAft>
              <a:buClr>
                <a:schemeClr val="accent1"/>
              </a:buClr>
              <a:buFont typeface="Wingdings" panose="05000000000000000000" pitchFamily="2" charset="2"/>
              <a:buChar char="§"/>
            </a:pPr>
            <a:r>
              <a:rPr lang="el-GR" sz="1600" b="1" dirty="0">
                <a:solidFill>
                  <a:srgbClr val="002060"/>
                </a:solidFill>
                <a:latin typeface="Calibri" panose="020F0502020204030204" pitchFamily="34" charset="0"/>
                <a:cs typeface="Calibri" panose="020F0502020204030204" pitchFamily="34" charset="0"/>
              </a:rPr>
              <a:t>Υποστηρίζει την Περιφέρεια στην παρακολούθηση της εφαρμογής της Στρατηγικής για την ανάπτυξη της επιχειρηματικότητας και της καινοτομίας </a:t>
            </a:r>
            <a:r>
              <a:rPr lang="el-GR" sz="1600" dirty="0">
                <a:solidFill>
                  <a:srgbClr val="002060"/>
                </a:solidFill>
                <a:latin typeface="Calibri" panose="020F0502020204030204" pitchFamily="34" charset="0"/>
                <a:cs typeface="Calibri" panose="020F0502020204030204" pitchFamily="34" charset="0"/>
              </a:rPr>
              <a:t>μέσω της εκπόνησης εμπεριστατωμένων μελετών και ερευνών που αποτυπώνουν τις εξελίξεις και τις τάσεις της οικονομίας και των επιχειρήσεων στην Περιφέρεια Δυτικής Ελλάδας (</a:t>
            </a:r>
            <a:r>
              <a:rPr lang="el-GR" sz="1600" b="1" dirty="0">
                <a:solidFill>
                  <a:srgbClr val="002060"/>
                </a:solidFill>
                <a:latin typeface="Calibri" panose="020F0502020204030204" pitchFamily="34" charset="0"/>
                <a:cs typeface="Calibri" panose="020F0502020204030204" pitchFamily="34" charset="0"/>
              </a:rPr>
              <a:t>Παρατηρητήριο Επιχειρηματικότητας</a:t>
            </a:r>
            <a:r>
              <a:rPr lang="el-GR" sz="1600" dirty="0">
                <a:solidFill>
                  <a:srgbClr val="002060"/>
                </a:solidFill>
                <a:latin typeface="Calibri" panose="020F0502020204030204" pitchFamily="34" charset="0"/>
                <a:cs typeface="Calibri" panose="020F0502020204030204" pitchFamily="34" charset="0"/>
              </a:rPr>
              <a:t>).</a:t>
            </a:r>
          </a:p>
          <a:p>
            <a:pPr algn="just">
              <a:spcBef>
                <a:spcPts val="600"/>
              </a:spcBef>
              <a:spcAft>
                <a:spcPts val="600"/>
              </a:spcAft>
              <a:buClr>
                <a:schemeClr val="accent1"/>
              </a:buClr>
            </a:pPr>
            <a:endParaRPr lang="el-GR" sz="1600" dirty="0">
              <a:solidFill>
                <a:srgbClr val="002060"/>
              </a:solidFill>
              <a:cs typeface="Calibri" panose="020F0502020204030204" pitchFamily="34" charset="0"/>
            </a:endParaRPr>
          </a:p>
        </p:txBody>
      </p:sp>
    </p:spTree>
    <p:extLst>
      <p:ext uri="{BB962C8B-B14F-4D97-AF65-F5344CB8AC3E}">
        <p14:creationId xmlns:p14="http://schemas.microsoft.com/office/powerpoint/2010/main" val="292135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4</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6547048" cy="707886"/>
          </a:xfrm>
          <a:prstGeom prst="rect">
            <a:avLst/>
          </a:prstGeom>
          <a:noFill/>
        </p:spPr>
        <p:txBody>
          <a:bodyPr wrap="square">
            <a:spAutoFit/>
          </a:bodyPr>
          <a:lstStyle/>
          <a:p>
            <a:pPr>
              <a:defRPr/>
            </a:pPr>
            <a:r>
              <a:rPr lang="el-GR" sz="2000" b="1" dirty="0">
                <a:solidFill>
                  <a:srgbClr val="002060"/>
                </a:solidFill>
                <a:latin typeface="Calibri" panose="020F0502020204030204" pitchFamily="34" charset="0"/>
                <a:cs typeface="Calibri" panose="020F0502020204030204" pitchFamily="34" charset="0"/>
              </a:rPr>
              <a:t>Υποδομές  – Κτιριακές Εγκαταστάσεις</a:t>
            </a:r>
            <a:endParaRPr lang="el-GR" sz="2000" b="1" dirty="0">
              <a:solidFill>
                <a:srgbClr val="002060"/>
              </a:solidFill>
              <a:latin typeface="Calibri" panose="020F0502020204030204" pitchFamily="34" charset="0"/>
              <a:cs typeface="Arial" panose="020B0604020202020204" pitchFamily="34" charset="0"/>
            </a:endParaRPr>
          </a:p>
          <a:p>
            <a:pPr>
              <a:defRPr/>
            </a:pPr>
            <a:endParaRPr lang="el-GR" sz="2000" b="1" dirty="0">
              <a:solidFill>
                <a:srgbClr val="01567D"/>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632037"/>
          </a:xfrm>
          <a:prstGeom prst="rect">
            <a:avLst/>
          </a:prstGeom>
          <a:noFill/>
        </p:spPr>
        <p:txBody>
          <a:bodyPr wrap="square">
            <a:spAutoFit/>
          </a:bodyPr>
          <a:lstStyle/>
          <a:p>
            <a:pPr marL="285750" indent="-285750" algn="just">
              <a:lnSpc>
                <a:spcPct val="100000"/>
              </a:lnSpc>
              <a:spcBef>
                <a:spcPts val="600"/>
              </a:spcBef>
              <a:spcAft>
                <a:spcPts val="600"/>
              </a:spcAft>
              <a:buFont typeface="Wingdings" panose="05000000000000000000" pitchFamily="2" charset="2"/>
              <a:buChar char="§"/>
            </a:pPr>
            <a:r>
              <a:rPr lang="el-GR" b="1" dirty="0">
                <a:solidFill>
                  <a:srgbClr val="002060"/>
                </a:solidFill>
                <a:latin typeface="Calibri" panose="020F0502020204030204" pitchFamily="34" charset="0"/>
                <a:cs typeface="Calibri" panose="020F0502020204030204" pitchFamily="34" charset="0"/>
              </a:rPr>
              <a:t>Σύγχρονο και πλήρως εξοπλισμένο «φυσικό χώρο» </a:t>
            </a:r>
            <a:r>
              <a:rPr lang="el-GR" dirty="0">
                <a:solidFill>
                  <a:srgbClr val="00245C"/>
                </a:solidFill>
                <a:latin typeface="Calibri" panose="020F0502020204030204" pitchFamily="34" charset="0"/>
                <a:cs typeface="Calibri" panose="020F0502020204030204" pitchFamily="34" charset="0"/>
              </a:rPr>
              <a:t>σε κομβικά σημεία των πόλεων της Πάτρας, του Αγρινίου και του Πύργου</a:t>
            </a:r>
          </a:p>
          <a:p>
            <a:pPr marL="742950" lvl="1" indent="-285750" algn="just">
              <a:spcBef>
                <a:spcPts val="600"/>
              </a:spcBef>
              <a:spcAft>
                <a:spcPts val="600"/>
              </a:spcAft>
              <a:buClr>
                <a:srgbClr val="01567D"/>
              </a:buClr>
              <a:buFont typeface="Wingdings" panose="05000000000000000000" pitchFamily="2" charset="2"/>
              <a:buChar char="Ø"/>
            </a:pPr>
            <a:r>
              <a:rPr lang="el-GR" b="1" dirty="0">
                <a:solidFill>
                  <a:srgbClr val="00245C"/>
                </a:solidFill>
                <a:latin typeface="Calibri" panose="020F0502020204030204" pitchFamily="34" charset="0"/>
                <a:cs typeface="Calibri" panose="020F0502020204030204" pitchFamily="34" charset="0"/>
              </a:rPr>
              <a:t>Πάτρα</a:t>
            </a:r>
            <a:r>
              <a:rPr lang="en-US" sz="1600" dirty="0">
                <a:solidFill>
                  <a:srgbClr val="00245C"/>
                </a:solidFill>
                <a:latin typeface="Calibri" panose="020F0502020204030204" pitchFamily="34" charset="0"/>
                <a:cs typeface="Calibri" panose="020F0502020204030204" pitchFamily="34" charset="0"/>
              </a:rPr>
              <a:t>: </a:t>
            </a:r>
            <a:r>
              <a:rPr lang="el-GR" sz="1600" dirty="0">
                <a:solidFill>
                  <a:srgbClr val="00245C"/>
                </a:solidFill>
                <a:effectLst/>
                <a:latin typeface="Calibri" panose="020F0502020204030204" pitchFamily="34" charset="0"/>
                <a:ea typeface="Times New Roman" panose="02020603050405020304" pitchFamily="18" charset="0"/>
                <a:cs typeface="Times New Roman" panose="02020603050405020304" pitchFamily="18" charset="0"/>
              </a:rPr>
              <a:t>Αθηνών και Σαρανταπόρου</a:t>
            </a:r>
            <a:r>
              <a:rPr lang="en-US" sz="1600" dirty="0">
                <a:solidFill>
                  <a:srgbClr val="00245C"/>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245C"/>
                </a:solidFill>
                <a:effectLst/>
                <a:latin typeface="Calibri" panose="020F0502020204030204" pitchFamily="34" charset="0"/>
                <a:ea typeface="Times New Roman" panose="02020603050405020304" pitchFamily="18" charset="0"/>
                <a:cs typeface="Times New Roman" panose="02020603050405020304" pitchFamily="18" charset="0"/>
              </a:rPr>
              <a:t> ΤΚ 262 23 (κτίριο 246τ</a:t>
            </a:r>
            <a:r>
              <a:rPr lang="el-GR" sz="1600" dirty="0">
                <a:solidFill>
                  <a:srgbClr val="00245C"/>
                </a:solidFill>
                <a:latin typeface="Calibri" panose="020F0502020204030204" pitchFamily="34" charset="0"/>
                <a:cs typeface="Calibri" panose="020F0502020204030204" pitchFamily="34" charset="0"/>
              </a:rPr>
              <a:t>μ, </a:t>
            </a:r>
            <a:r>
              <a:rPr lang="el-GR" sz="1600" b="1" dirty="0">
                <a:solidFill>
                  <a:srgbClr val="00245C"/>
                </a:solidFill>
                <a:latin typeface="Calibri" panose="020F0502020204030204" pitchFamily="34" charset="0"/>
                <a:cs typeface="Calibri" panose="020F0502020204030204" pitchFamily="34" charset="0"/>
              </a:rPr>
              <a:t>6 θέσεις εργασίας </a:t>
            </a:r>
            <a:r>
              <a:rPr lang="el-GR" sz="1600" dirty="0">
                <a:solidFill>
                  <a:srgbClr val="00245C"/>
                </a:solidFill>
                <a:latin typeface="Calibri" panose="020F0502020204030204" pitchFamily="34" charset="0"/>
                <a:cs typeface="Calibri" panose="020F0502020204030204" pitchFamily="34" charset="0"/>
              </a:rPr>
              <a:t>πλήρως εξοπλισμένες με Η/Υ και συσκευή τηλεφώνου, 1 αίθουσα συναντήσεων</a:t>
            </a:r>
            <a:r>
              <a:rPr lang="en-US" sz="1600" dirty="0">
                <a:solidFill>
                  <a:srgbClr val="00245C"/>
                </a:solidFill>
                <a:latin typeface="Calibri" panose="020F0502020204030204" pitchFamily="34" charset="0"/>
                <a:cs typeface="Calibri" panose="020F0502020204030204" pitchFamily="34" charset="0"/>
              </a:rPr>
              <a:t>,</a:t>
            </a:r>
            <a:r>
              <a:rPr lang="el-GR" sz="1600" dirty="0">
                <a:solidFill>
                  <a:srgbClr val="00245C"/>
                </a:solidFill>
                <a:latin typeface="Calibri" panose="020F0502020204030204" pitchFamily="34" charset="0"/>
                <a:cs typeface="Calibri" panose="020F0502020204030204" pitchFamily="34" charset="0"/>
              </a:rPr>
              <a:t> προσβασιμότητα ΑΜΕΑ)</a:t>
            </a:r>
            <a:endParaRPr lang="en-US" sz="1600" dirty="0">
              <a:solidFill>
                <a:srgbClr val="00245C"/>
              </a:solidFill>
              <a:latin typeface="Calibri" panose="020F0502020204030204" pitchFamily="34" charset="0"/>
              <a:cs typeface="Calibri" panose="020F0502020204030204" pitchFamily="34" charset="0"/>
            </a:endParaRPr>
          </a:p>
          <a:p>
            <a:pPr marL="742950" lvl="1" indent="-285750" algn="just">
              <a:spcBef>
                <a:spcPts val="600"/>
              </a:spcBef>
              <a:spcAft>
                <a:spcPts val="600"/>
              </a:spcAft>
              <a:buClr>
                <a:srgbClr val="01567D"/>
              </a:buClr>
              <a:buFont typeface="Wingdings" panose="05000000000000000000" pitchFamily="2" charset="2"/>
              <a:buChar char="Ø"/>
            </a:pPr>
            <a:r>
              <a:rPr lang="el-GR" b="1" dirty="0">
                <a:solidFill>
                  <a:srgbClr val="00245C"/>
                </a:solidFill>
                <a:latin typeface="Calibri" panose="020F0502020204030204" pitchFamily="34" charset="0"/>
                <a:cs typeface="Calibri" panose="020F0502020204030204" pitchFamily="34" charset="0"/>
              </a:rPr>
              <a:t>Αγρίνιο</a:t>
            </a:r>
            <a:r>
              <a:rPr lang="en-US" sz="1600" b="1" dirty="0">
                <a:solidFill>
                  <a:srgbClr val="00245C"/>
                </a:solidFill>
                <a:latin typeface="Calibri" panose="020F0502020204030204" pitchFamily="34" charset="0"/>
                <a:cs typeface="Calibri" panose="020F0502020204030204" pitchFamily="34" charset="0"/>
              </a:rPr>
              <a:t>:</a:t>
            </a:r>
            <a:r>
              <a:rPr lang="en-US" sz="1600" dirty="0">
                <a:solidFill>
                  <a:srgbClr val="00245C"/>
                </a:solidFill>
                <a:latin typeface="Calibri" panose="020F0502020204030204" pitchFamily="34" charset="0"/>
                <a:cs typeface="Calibri" panose="020F0502020204030204" pitchFamily="34" charset="0"/>
              </a:rPr>
              <a:t> </a:t>
            </a:r>
            <a:r>
              <a:rPr lang="el-GR" sz="1600" dirty="0" err="1">
                <a:solidFill>
                  <a:srgbClr val="00245C"/>
                </a:solidFill>
                <a:latin typeface="Calibri" panose="020F0502020204030204" pitchFamily="34" charset="0"/>
                <a:cs typeface="Calibri" panose="020F0502020204030204" pitchFamily="34" charset="0"/>
              </a:rPr>
              <a:t>Μπουκογιάννη</a:t>
            </a:r>
            <a:r>
              <a:rPr lang="el-GR" sz="1600" dirty="0">
                <a:solidFill>
                  <a:srgbClr val="00245C"/>
                </a:solidFill>
                <a:latin typeface="Calibri" panose="020F0502020204030204" pitchFamily="34" charset="0"/>
                <a:cs typeface="Calibri" panose="020F0502020204030204" pitchFamily="34" charset="0"/>
              </a:rPr>
              <a:t> 4 &amp; Παπαστράτου, Τ.Κ. 301 31 (κτίριο 140τμ, </a:t>
            </a:r>
            <a:r>
              <a:rPr lang="el-GR" sz="1600" b="1" dirty="0">
                <a:solidFill>
                  <a:srgbClr val="00245C"/>
                </a:solidFill>
                <a:latin typeface="Calibri" panose="020F0502020204030204" pitchFamily="34" charset="0"/>
                <a:cs typeface="Calibri" panose="020F0502020204030204" pitchFamily="34" charset="0"/>
              </a:rPr>
              <a:t>5 θέσεις εργασίας</a:t>
            </a:r>
            <a:r>
              <a:rPr lang="el-GR" sz="1600" dirty="0">
                <a:solidFill>
                  <a:srgbClr val="00245C"/>
                </a:solidFill>
                <a:latin typeface="Calibri" panose="020F0502020204030204" pitchFamily="34" charset="0"/>
                <a:cs typeface="Calibri" panose="020F0502020204030204" pitchFamily="34" charset="0"/>
              </a:rPr>
              <a:t> πλήρως εξοπλισμένες με Η/Υ και συσκευή τηλεφώνου, 1 αίθουσα συναντήσεων</a:t>
            </a:r>
            <a:r>
              <a:rPr lang="en-US" sz="1600" dirty="0">
                <a:solidFill>
                  <a:srgbClr val="00245C"/>
                </a:solidFill>
                <a:latin typeface="Calibri" panose="020F0502020204030204" pitchFamily="34" charset="0"/>
                <a:cs typeface="Calibri" panose="020F0502020204030204" pitchFamily="34" charset="0"/>
              </a:rPr>
              <a:t>,</a:t>
            </a:r>
            <a:r>
              <a:rPr lang="el-GR" sz="1600" dirty="0">
                <a:solidFill>
                  <a:srgbClr val="00245C"/>
                </a:solidFill>
                <a:latin typeface="Calibri" panose="020F0502020204030204" pitchFamily="34" charset="0"/>
                <a:cs typeface="Calibri" panose="020F0502020204030204" pitchFamily="34" charset="0"/>
              </a:rPr>
              <a:t> προσβασιμότητα ΑΜΕΑ)</a:t>
            </a:r>
          </a:p>
          <a:p>
            <a:pPr marL="742950" lvl="1" indent="-285750" algn="just">
              <a:spcBef>
                <a:spcPts val="600"/>
              </a:spcBef>
              <a:spcAft>
                <a:spcPts val="600"/>
              </a:spcAft>
              <a:buClr>
                <a:srgbClr val="01567D"/>
              </a:buClr>
              <a:buFont typeface="Wingdings" panose="05000000000000000000" pitchFamily="2" charset="2"/>
              <a:buChar char="Ø"/>
            </a:pPr>
            <a:r>
              <a:rPr lang="el-GR" b="1" dirty="0">
                <a:solidFill>
                  <a:srgbClr val="00245C"/>
                </a:solidFill>
                <a:latin typeface="Calibri" panose="020F0502020204030204" pitchFamily="34" charset="0"/>
                <a:cs typeface="Calibri" panose="020F0502020204030204" pitchFamily="34" charset="0"/>
              </a:rPr>
              <a:t>Πύργος</a:t>
            </a:r>
            <a:r>
              <a:rPr lang="en-US" sz="1600" b="1" dirty="0">
                <a:solidFill>
                  <a:srgbClr val="00245C"/>
                </a:solidFill>
                <a:latin typeface="Calibri" panose="020F0502020204030204" pitchFamily="34" charset="0"/>
                <a:cs typeface="Calibri" panose="020F0502020204030204" pitchFamily="34" charset="0"/>
              </a:rPr>
              <a:t>:</a:t>
            </a:r>
            <a:r>
              <a:rPr lang="en-US" sz="1600" dirty="0">
                <a:solidFill>
                  <a:srgbClr val="00245C"/>
                </a:solidFill>
                <a:latin typeface="Calibri" panose="020F0502020204030204" pitchFamily="34" charset="0"/>
                <a:cs typeface="Calibri" panose="020F0502020204030204" pitchFamily="34" charset="0"/>
              </a:rPr>
              <a:t> </a:t>
            </a:r>
            <a:r>
              <a:rPr lang="el-GR" sz="1600" dirty="0" err="1">
                <a:solidFill>
                  <a:srgbClr val="00245C"/>
                </a:solidFill>
                <a:effectLst/>
                <a:latin typeface="Calibri" panose="020F0502020204030204" pitchFamily="34" charset="0"/>
                <a:ea typeface="Times New Roman" panose="02020603050405020304" pitchFamily="18" charset="0"/>
                <a:cs typeface="Times New Roman" panose="02020603050405020304" pitchFamily="18" charset="0"/>
              </a:rPr>
              <a:t>Μητροπολίτου</a:t>
            </a:r>
            <a:r>
              <a:rPr lang="el-GR" sz="1600" dirty="0">
                <a:solidFill>
                  <a:srgbClr val="00245C"/>
                </a:solidFill>
                <a:effectLst/>
                <a:latin typeface="Calibri" panose="020F0502020204030204" pitchFamily="34" charset="0"/>
                <a:ea typeface="Times New Roman" panose="02020603050405020304" pitchFamily="18" charset="0"/>
                <a:cs typeface="Times New Roman" panose="02020603050405020304" pitchFamily="18" charset="0"/>
              </a:rPr>
              <a:t> Αντωνίου 49,</a:t>
            </a:r>
            <a:r>
              <a:rPr lang="el-GR" sz="1600" dirty="0">
                <a:solidFill>
                  <a:srgbClr val="00245C"/>
                </a:solidFill>
                <a:latin typeface="Calibri" panose="020F0502020204030204" pitchFamily="34" charset="0"/>
                <a:cs typeface="Calibri" panose="020F0502020204030204" pitchFamily="34" charset="0"/>
              </a:rPr>
              <a:t> Τ.Κ. 271 00</a:t>
            </a:r>
            <a:r>
              <a:rPr lang="en-US" sz="1600" dirty="0">
                <a:solidFill>
                  <a:srgbClr val="00245C"/>
                </a:solidFill>
                <a:latin typeface="Calibri" panose="020F0502020204030204" pitchFamily="34" charset="0"/>
                <a:cs typeface="Calibri" panose="020F0502020204030204" pitchFamily="34" charset="0"/>
              </a:rPr>
              <a:t>, </a:t>
            </a:r>
            <a:r>
              <a:rPr lang="el-GR" sz="1600" dirty="0">
                <a:solidFill>
                  <a:srgbClr val="00245C"/>
                </a:solidFill>
                <a:latin typeface="Calibri" panose="020F0502020204030204" pitchFamily="34" charset="0"/>
                <a:cs typeface="Calibri" panose="020F0502020204030204" pitchFamily="34" charset="0"/>
              </a:rPr>
              <a:t>145τμ (κτίριο </a:t>
            </a:r>
            <a:r>
              <a:rPr lang="el-GR" sz="1600" b="1" dirty="0">
                <a:solidFill>
                  <a:srgbClr val="00245C"/>
                </a:solidFill>
                <a:latin typeface="Calibri" panose="020F0502020204030204" pitchFamily="34" charset="0"/>
                <a:cs typeface="Calibri" panose="020F0502020204030204" pitchFamily="34" charset="0"/>
              </a:rPr>
              <a:t>5 θέσεις εργασίας </a:t>
            </a:r>
            <a:r>
              <a:rPr lang="el-GR" sz="1600" dirty="0">
                <a:solidFill>
                  <a:srgbClr val="00245C"/>
                </a:solidFill>
                <a:latin typeface="Calibri" panose="020F0502020204030204" pitchFamily="34" charset="0"/>
                <a:cs typeface="Calibri" panose="020F0502020204030204" pitchFamily="34" charset="0"/>
              </a:rPr>
              <a:t>πλήρως εξοπλισμένες με Η/Υ και συσκευή τηλεφώνου, 1 αίθουσα συναντήσεων, προσβασιμότητα ΑΜΕΑ)</a:t>
            </a:r>
          </a:p>
          <a:p>
            <a:pPr marL="285750" indent="-285750" algn="just">
              <a:lnSpc>
                <a:spcPct val="100000"/>
              </a:lnSpc>
              <a:spcBef>
                <a:spcPts val="600"/>
              </a:spcBef>
              <a:spcAft>
                <a:spcPts val="600"/>
              </a:spcAft>
              <a:buClr>
                <a:srgbClr val="01567D"/>
              </a:buClr>
              <a:buFont typeface="Wingdings" panose="05000000000000000000" pitchFamily="2" charset="2"/>
              <a:buChar char="§"/>
            </a:pPr>
            <a:r>
              <a:rPr lang="el-GR" sz="1600" dirty="0">
                <a:solidFill>
                  <a:srgbClr val="00245C"/>
                </a:solidFill>
                <a:latin typeface="Calibri" panose="020F0502020204030204" pitchFamily="34" charset="0"/>
                <a:cs typeface="Calibri" panose="020F0502020204030204" pitchFamily="34" charset="0"/>
              </a:rPr>
              <a:t>Οι χώροι των γραφείων διαθέτουν τον κατάλληλο </a:t>
            </a:r>
            <a:r>
              <a:rPr lang="el-GR" sz="1600" b="1" dirty="0">
                <a:solidFill>
                  <a:srgbClr val="00245C"/>
                </a:solidFill>
                <a:latin typeface="Calibri" panose="020F0502020204030204" pitchFamily="34" charset="0"/>
                <a:cs typeface="Calibri" panose="020F0502020204030204" pitchFamily="34" charset="0"/>
              </a:rPr>
              <a:t>υλικοτεχνικό εξοπλισμό  </a:t>
            </a:r>
            <a:r>
              <a:rPr lang="el-GR" sz="1600" dirty="0">
                <a:solidFill>
                  <a:srgbClr val="00245C"/>
                </a:solidFill>
                <a:latin typeface="Calibri" panose="020F0502020204030204" pitchFamily="34" charset="0"/>
                <a:cs typeface="Calibri" panose="020F0502020204030204" pitchFamily="34" charset="0"/>
              </a:rPr>
              <a:t>(</a:t>
            </a:r>
            <a:r>
              <a:rPr lang="en-US" sz="1600" dirty="0">
                <a:solidFill>
                  <a:srgbClr val="00245C"/>
                </a:solidFill>
                <a:latin typeface="Calibri" panose="020F0502020204030204" pitchFamily="34" charset="0"/>
                <a:cs typeface="Calibri" panose="020F0502020204030204" pitchFamily="34" charset="0"/>
              </a:rPr>
              <a:t>rack </a:t>
            </a:r>
            <a:r>
              <a:rPr lang="el-GR" sz="1600" dirty="0">
                <a:solidFill>
                  <a:srgbClr val="00245C"/>
                </a:solidFill>
                <a:latin typeface="Calibri" panose="020F0502020204030204" pitchFamily="34" charset="0"/>
                <a:cs typeface="Calibri" panose="020F0502020204030204" pitchFamily="34" charset="0"/>
              </a:rPr>
              <a:t>με τον απαραίτητο εξοπλισμό, τηλεφωνικό κέντρο, οθόνη και μηχάνημα προβολής, εκτυπωτές &amp; </a:t>
            </a:r>
            <a:r>
              <a:rPr lang="el-GR" sz="1600" dirty="0" err="1">
                <a:solidFill>
                  <a:srgbClr val="00245C"/>
                </a:solidFill>
                <a:latin typeface="Calibri" panose="020F0502020204030204" pitchFamily="34" charset="0"/>
                <a:cs typeface="Calibri" panose="020F0502020204030204" pitchFamily="34" charset="0"/>
              </a:rPr>
              <a:t>πολυμηχανήματα</a:t>
            </a:r>
            <a:r>
              <a:rPr lang="el-GR" sz="1600" dirty="0">
                <a:solidFill>
                  <a:srgbClr val="00245C"/>
                </a:solidFill>
                <a:latin typeface="Calibri" panose="020F0502020204030204" pitchFamily="34" charset="0"/>
                <a:cs typeface="Calibri" panose="020F0502020204030204" pitchFamily="34" charset="0"/>
              </a:rPr>
              <a:t>, συστήματα τηλεδιάσκεψης) και </a:t>
            </a:r>
            <a:r>
              <a:rPr lang="el-GR" sz="1600" b="1" dirty="0">
                <a:solidFill>
                  <a:srgbClr val="00245C"/>
                </a:solidFill>
                <a:latin typeface="Calibri" panose="020F0502020204030204" pitchFamily="34" charset="0"/>
                <a:cs typeface="Calibri" panose="020F0502020204030204" pitchFamily="34" charset="0"/>
              </a:rPr>
              <a:t>πλήρη στελέχωση </a:t>
            </a:r>
          </a:p>
          <a:p>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18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5</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128792" cy="838691"/>
          </a:xfrm>
          <a:prstGeom prst="rect">
            <a:avLst/>
          </a:prstGeom>
          <a:noFill/>
        </p:spPr>
        <p:txBody>
          <a:bodyPr wrap="square">
            <a:spAutoFit/>
          </a:bodyPr>
          <a:lstStyle/>
          <a:p>
            <a:pPr>
              <a:lnSpc>
                <a:spcPct val="150000"/>
              </a:lnSpc>
              <a:defRPr/>
            </a:pPr>
            <a:r>
              <a:rPr lang="el-GR" sz="1900" b="1" dirty="0">
                <a:solidFill>
                  <a:srgbClr val="002060"/>
                </a:solidFill>
                <a:latin typeface="Calibri" panose="020F0502020204030204" pitchFamily="34" charset="0"/>
                <a:cs typeface="Calibri" panose="020F0502020204030204" pitchFamily="34" charset="0"/>
              </a:rPr>
              <a:t>Υποδομές - Βάση Δεδομένων – Διαδικτυακή πύλη – </a:t>
            </a:r>
            <a:r>
              <a:rPr lang="en-US" sz="1900" b="1" dirty="0">
                <a:solidFill>
                  <a:srgbClr val="002060"/>
                </a:solidFill>
                <a:latin typeface="Calibri" panose="020F0502020204030204" pitchFamily="34" charset="0"/>
                <a:cs typeface="Calibri" panose="020F0502020204030204" pitchFamily="34" charset="0"/>
              </a:rPr>
              <a:t>Social Media</a:t>
            </a:r>
            <a:r>
              <a:rPr lang="el-GR" sz="1900" b="1" dirty="0">
                <a:solidFill>
                  <a:srgbClr val="002060"/>
                </a:solidFill>
                <a:latin typeface="Calibri" panose="020F0502020204030204" pitchFamily="34" charset="0"/>
                <a:cs typeface="Calibri" panose="020F0502020204030204" pitchFamily="34" charset="0"/>
              </a:rPr>
              <a:t> </a:t>
            </a:r>
            <a:endParaRPr lang="el-GR" sz="1900" b="1" dirty="0">
              <a:solidFill>
                <a:srgbClr val="002060"/>
              </a:solidFill>
              <a:latin typeface="Calibri" panose="020F0502020204030204" pitchFamily="34" charset="0"/>
              <a:cs typeface="Arial" panose="020B0604020202020204" pitchFamily="34" charset="0"/>
            </a:endParaRPr>
          </a:p>
          <a:p>
            <a:pPr>
              <a:defRPr/>
            </a:pPr>
            <a:endParaRPr lang="el-GR" sz="2000" b="1" dirty="0">
              <a:solidFill>
                <a:srgbClr val="01567D"/>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339650"/>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l-GR" sz="1600" dirty="0">
                <a:solidFill>
                  <a:srgbClr val="002060"/>
                </a:solidFill>
                <a:latin typeface="Calibri" panose="020F0502020204030204" pitchFamily="34" charset="0"/>
                <a:cs typeface="Calibri" panose="020F0502020204030204" pitchFamily="34" charset="0"/>
              </a:rPr>
              <a:t>Η </a:t>
            </a:r>
            <a:r>
              <a:rPr lang="el-GR" sz="1600" b="1" dirty="0">
                <a:solidFill>
                  <a:srgbClr val="002060"/>
                </a:solidFill>
                <a:latin typeface="Calibri" panose="020F0502020204030204" pitchFamily="34" charset="0"/>
                <a:cs typeface="Calibri" panose="020F0502020204030204" pitchFamily="34" charset="0"/>
              </a:rPr>
              <a:t>Βάση Δεδομένων</a:t>
            </a:r>
            <a:r>
              <a:rPr lang="el-GR" sz="1600" dirty="0">
                <a:solidFill>
                  <a:srgbClr val="002060"/>
                </a:solidFill>
                <a:latin typeface="Calibri" panose="020F0502020204030204" pitchFamily="34" charset="0"/>
                <a:cs typeface="Calibri" panose="020F0502020204030204" pitchFamily="34" charset="0"/>
              </a:rPr>
              <a:t> του ΜΣΕ περιλαμβάνει στοιχεία για </a:t>
            </a:r>
            <a:r>
              <a:rPr lang="el-GR" sz="1600" b="1" dirty="0">
                <a:solidFill>
                  <a:srgbClr val="002060"/>
                </a:solidFill>
                <a:latin typeface="Calibri" panose="020F0502020204030204" pitchFamily="34" charset="0"/>
                <a:cs typeface="Calibri" panose="020F0502020204030204" pitchFamily="34" charset="0"/>
              </a:rPr>
              <a:t>6.249</a:t>
            </a:r>
            <a:r>
              <a:rPr lang="el-GR" sz="1600" dirty="0">
                <a:solidFill>
                  <a:srgbClr val="002060"/>
                </a:solidFill>
                <a:latin typeface="Calibri" panose="020F0502020204030204" pitchFamily="34" charset="0"/>
                <a:cs typeface="Calibri" panose="020F0502020204030204" pitchFamily="34" charset="0"/>
              </a:rPr>
              <a:t> επιχειρήσεις και άλλα νομικά πρόσωπα όλων των νομικών μορφών με έδρα στην γεωγραφική περιοχή της Περιφέρειας Δυτικής Ελλάδας. Συγκεκριμένα παρέχει </a:t>
            </a:r>
            <a:r>
              <a:rPr lang="en-US" sz="1600" dirty="0">
                <a:solidFill>
                  <a:srgbClr val="002060"/>
                </a:solidFill>
                <a:latin typeface="Calibri" panose="020F0502020204030204" pitchFamily="34" charset="0"/>
                <a:cs typeface="Calibri" panose="020F0502020204030204" pitchFamily="34" charset="0"/>
              </a:rPr>
              <a:t>:</a:t>
            </a:r>
            <a:r>
              <a:rPr lang="el-GR" sz="1600" dirty="0">
                <a:solidFill>
                  <a:srgbClr val="002060"/>
                </a:solidFill>
                <a:latin typeface="Calibri" panose="020F0502020204030204" pitchFamily="34" charset="0"/>
                <a:cs typeface="Calibri" panose="020F0502020204030204" pitchFamily="34" charset="0"/>
              </a:rPr>
              <a:t> </a:t>
            </a:r>
            <a:endParaRPr lang="en-US" sz="1600" dirty="0">
              <a:solidFill>
                <a:srgbClr val="002060"/>
              </a:solidFill>
              <a:latin typeface="Calibri" panose="020F0502020204030204" pitchFamily="34" charset="0"/>
              <a:cs typeface="Calibri" panose="020F0502020204030204" pitchFamily="34" charset="0"/>
            </a:endParaRPr>
          </a:p>
          <a:p>
            <a:pPr marL="585787" indent="-285750">
              <a:buFont typeface="Wingdings" panose="05000000000000000000" pitchFamily="2" charset="2"/>
              <a:buChar char="Ø"/>
            </a:pPr>
            <a:r>
              <a:rPr lang="el-GR" sz="1600" b="1" dirty="0">
                <a:solidFill>
                  <a:srgbClr val="002060"/>
                </a:solidFill>
                <a:latin typeface="Calibri" panose="020F0502020204030204" pitchFamily="34" charset="0"/>
                <a:cs typeface="Calibri" panose="020F0502020204030204" pitchFamily="34" charset="0"/>
              </a:rPr>
              <a:t>Δημογραφικά δεδομένα </a:t>
            </a:r>
            <a:r>
              <a:rPr lang="el-GR" sz="1600" dirty="0">
                <a:solidFill>
                  <a:srgbClr val="002060"/>
                </a:solidFill>
                <a:latin typeface="Calibri" panose="020F0502020204030204" pitchFamily="34" charset="0"/>
                <a:cs typeface="Calibri" panose="020F0502020204030204" pitchFamily="34" charset="0"/>
              </a:rPr>
              <a:t>των επιχειρήσεων των ΠΕ Αιτωλοακαρνανίας, Αχαΐας και Ηλείας </a:t>
            </a:r>
            <a:endParaRPr lang="en-US" sz="1600" dirty="0">
              <a:solidFill>
                <a:srgbClr val="002060"/>
              </a:solidFill>
              <a:latin typeface="Calibri" panose="020F0502020204030204" pitchFamily="34" charset="0"/>
              <a:cs typeface="Calibri" panose="020F0502020204030204" pitchFamily="34" charset="0"/>
            </a:endParaRPr>
          </a:p>
          <a:p>
            <a:pPr marL="585787" indent="-285750" algn="just">
              <a:buFont typeface="Wingdings" panose="05000000000000000000" pitchFamily="2" charset="2"/>
              <a:buChar char="Ø"/>
            </a:pPr>
            <a:r>
              <a:rPr lang="el-GR" sz="1600" b="1" dirty="0">
                <a:solidFill>
                  <a:srgbClr val="002060"/>
                </a:solidFill>
                <a:latin typeface="Calibri" panose="020F0502020204030204" pitchFamily="34" charset="0"/>
                <a:cs typeface="Calibri" panose="020F0502020204030204" pitchFamily="34" charset="0"/>
              </a:rPr>
              <a:t>Οικονομικά δεδομένα </a:t>
            </a:r>
            <a:r>
              <a:rPr lang="el-GR" sz="1600" dirty="0">
                <a:solidFill>
                  <a:srgbClr val="002060"/>
                </a:solidFill>
                <a:latin typeface="Calibri" panose="020F0502020204030204" pitchFamily="34" charset="0"/>
                <a:cs typeface="Calibri" panose="020F0502020204030204" pitchFamily="34" charset="0"/>
              </a:rPr>
              <a:t>για τις επιχειρήσεις που εκδίδουν ισολογισμό από το 2016 μέχρι σήμερα και αριθμοδείκτες</a:t>
            </a:r>
            <a:endParaRPr lang="en-US" sz="1600" dirty="0">
              <a:solidFill>
                <a:srgbClr val="002060"/>
              </a:solidFill>
              <a:latin typeface="Calibri" panose="020F0502020204030204" pitchFamily="34" charset="0"/>
              <a:cs typeface="Calibri" panose="020F0502020204030204" pitchFamily="34" charset="0"/>
            </a:endParaRPr>
          </a:p>
          <a:p>
            <a:pPr marL="585787" indent="-285750" algn="just">
              <a:buFont typeface="Wingdings" panose="05000000000000000000" pitchFamily="2" charset="2"/>
              <a:buChar char="Ø"/>
            </a:pPr>
            <a:r>
              <a:rPr lang="el-GR" sz="1600" dirty="0">
                <a:solidFill>
                  <a:srgbClr val="00245C"/>
                </a:solidFill>
                <a:latin typeface="Calibri" panose="020F0502020204030204" pitchFamily="34" charset="0"/>
                <a:cs typeface="Calibri" panose="020F0502020204030204" pitchFamily="34" charset="0"/>
              </a:rPr>
              <a:t>Στοιχεία </a:t>
            </a:r>
            <a:r>
              <a:rPr lang="el-GR" sz="1600" b="1" dirty="0">
                <a:solidFill>
                  <a:srgbClr val="00245C"/>
                </a:solidFill>
                <a:latin typeface="Calibri" panose="020F0502020204030204" pitchFamily="34" charset="0"/>
                <a:cs typeface="Calibri" panose="020F0502020204030204" pitchFamily="34" charset="0"/>
              </a:rPr>
              <a:t>μακροοικονομικών δεδομένων</a:t>
            </a:r>
            <a:r>
              <a:rPr lang="el-GR" sz="1600" dirty="0">
                <a:solidFill>
                  <a:srgbClr val="00245C"/>
                </a:solidFill>
                <a:latin typeface="Calibri" panose="020F0502020204030204" pitchFamily="34" charset="0"/>
                <a:cs typeface="Calibri" panose="020F0502020204030204" pitchFamily="34" charset="0"/>
              </a:rPr>
              <a:t>, υλικό και αποτελέσματα </a:t>
            </a:r>
            <a:r>
              <a:rPr lang="el-GR" sz="1600" b="1" dirty="0">
                <a:solidFill>
                  <a:srgbClr val="00245C"/>
                </a:solidFill>
                <a:latin typeface="Calibri" panose="020F0502020204030204" pitchFamily="34" charset="0"/>
                <a:cs typeface="Calibri" panose="020F0502020204030204" pitchFamily="34" charset="0"/>
              </a:rPr>
              <a:t>ερευνών και μελετών </a:t>
            </a:r>
            <a:r>
              <a:rPr lang="el-GR" sz="1600" dirty="0">
                <a:solidFill>
                  <a:srgbClr val="00245C"/>
                </a:solidFill>
                <a:latin typeface="Calibri" panose="020F0502020204030204" pitchFamily="34" charset="0"/>
                <a:cs typeface="Calibri" panose="020F0502020204030204" pitchFamily="34" charset="0"/>
              </a:rPr>
              <a:t>που εκπονούνται από τον ΜΣΕ</a:t>
            </a:r>
          </a:p>
          <a:p>
            <a:pPr marL="285750" indent="-285750" algn="just">
              <a:lnSpc>
                <a:spcPct val="100000"/>
              </a:lnSpc>
              <a:spcBef>
                <a:spcPts val="600"/>
              </a:spcBef>
              <a:spcAft>
                <a:spcPts val="600"/>
              </a:spcAft>
              <a:buFont typeface="Wingdings" panose="05000000000000000000" pitchFamily="2" charset="2"/>
              <a:buChar char="§"/>
            </a:pPr>
            <a:r>
              <a:rPr lang="el-GR" sz="1600" b="1" dirty="0">
                <a:solidFill>
                  <a:srgbClr val="002060"/>
                </a:solidFill>
                <a:latin typeface="Calibri" panose="020F0502020204030204" pitchFamily="34" charset="0"/>
                <a:cs typeface="Calibri" panose="020F0502020204030204" pitchFamily="34" charset="0"/>
              </a:rPr>
              <a:t>Διαδικτυακή πύλη </a:t>
            </a:r>
            <a:r>
              <a:rPr lang="el-GR" sz="1600" dirty="0">
                <a:solidFill>
                  <a:srgbClr val="00245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www.pde-mse.gr</a:t>
            </a:r>
            <a:r>
              <a:rPr lang="el-GR" sz="1600" dirty="0">
                <a:solidFill>
                  <a:srgbClr val="00245C"/>
                </a:solidFill>
                <a:effectLst/>
                <a:latin typeface="Calibri" panose="020F0502020204030204" pitchFamily="34" charset="0"/>
                <a:ea typeface="Calibri" panose="020F0502020204030204" pitchFamily="34" charset="0"/>
                <a:cs typeface="Calibri" panose="020F0502020204030204" pitchFamily="34" charset="0"/>
              </a:rPr>
              <a:t> </a:t>
            </a:r>
            <a:r>
              <a:rPr lang="el-GR" sz="1600" dirty="0">
                <a:solidFill>
                  <a:srgbClr val="00245C"/>
                </a:solidFill>
                <a:latin typeface="Calibri" panose="020F0502020204030204" pitchFamily="34" charset="0"/>
                <a:cs typeface="Calibri" panose="020F0502020204030204" pitchFamily="34" charset="0"/>
              </a:rPr>
              <a:t>με</a:t>
            </a:r>
            <a:r>
              <a:rPr lang="el-GR" sz="1600" b="1" dirty="0">
                <a:solidFill>
                  <a:srgbClr val="00245C"/>
                </a:solidFill>
                <a:latin typeface="Calibri" panose="020F0502020204030204" pitchFamily="34" charset="0"/>
                <a:cs typeface="Calibri" panose="020F0502020204030204" pitchFamily="34" charset="0"/>
              </a:rPr>
              <a:t> </a:t>
            </a:r>
            <a:r>
              <a:rPr lang="el-GR" sz="1600" dirty="0">
                <a:solidFill>
                  <a:srgbClr val="00245C"/>
                </a:solidFill>
                <a:latin typeface="Calibri" panose="020F0502020204030204" pitchFamily="34" charset="0"/>
                <a:cs typeface="Calibri" panose="020F0502020204030204" pitchFamily="34" charset="0"/>
              </a:rPr>
              <a:t>όλη την απαραίτητη πληροφορία για υποστήριξη των επιχειρήσεων, για τις υπηρεσίες που παρέχει ο ΜΣΕ, αποτελέσματα μελετών και ερευνών που εκπονούνται από τον ΜΣΕ, εκδηλώσεις, νέα και σειρά εύχρηστων εργαλείων (ηλεκτρονική υποβολή αιτήσεων, </a:t>
            </a:r>
            <a:r>
              <a:rPr lang="el-GR" sz="1600" dirty="0" err="1">
                <a:solidFill>
                  <a:srgbClr val="00245C"/>
                </a:solidFill>
                <a:latin typeface="Calibri" panose="020F0502020204030204" pitchFamily="34" charset="0"/>
                <a:cs typeface="Calibri" panose="020F0502020204030204" pitchFamily="34" charset="0"/>
              </a:rPr>
              <a:t>help</a:t>
            </a:r>
            <a:r>
              <a:rPr lang="el-GR" sz="1600" dirty="0">
                <a:solidFill>
                  <a:srgbClr val="00245C"/>
                </a:solidFill>
                <a:latin typeface="Calibri" panose="020F0502020204030204" pitchFamily="34" charset="0"/>
                <a:cs typeface="Calibri" panose="020F0502020204030204" pitchFamily="34" charset="0"/>
              </a:rPr>
              <a:t> </a:t>
            </a:r>
            <a:r>
              <a:rPr lang="el-GR" sz="1600" dirty="0" err="1">
                <a:solidFill>
                  <a:srgbClr val="00245C"/>
                </a:solidFill>
                <a:latin typeface="Calibri" panose="020F0502020204030204" pitchFamily="34" charset="0"/>
                <a:cs typeface="Calibri" panose="020F0502020204030204" pitchFamily="34" charset="0"/>
              </a:rPr>
              <a:t>desk</a:t>
            </a:r>
            <a:r>
              <a:rPr lang="el-GR" sz="1600" dirty="0">
                <a:solidFill>
                  <a:srgbClr val="00245C"/>
                </a:solidFill>
                <a:latin typeface="Calibri" panose="020F0502020204030204" pitchFamily="34" charset="0"/>
                <a:cs typeface="Calibri" panose="020F0502020204030204" pitchFamily="34" charset="0"/>
              </a:rPr>
              <a:t>, </a:t>
            </a:r>
            <a:r>
              <a:rPr lang="el-GR" sz="1600" dirty="0" err="1">
                <a:solidFill>
                  <a:srgbClr val="00245C"/>
                </a:solidFill>
                <a:latin typeface="Calibri" panose="020F0502020204030204" pitchFamily="34" charset="0"/>
                <a:cs typeface="Calibri" panose="020F0502020204030204" pitchFamily="34" charset="0"/>
              </a:rPr>
              <a:t>forum</a:t>
            </a:r>
            <a:r>
              <a:rPr lang="el-GR" sz="1600" dirty="0">
                <a:solidFill>
                  <a:srgbClr val="00245C"/>
                </a:solidFill>
                <a:latin typeface="Calibri" panose="020F0502020204030204" pitchFamily="34" charset="0"/>
                <a:cs typeface="Calibri" panose="020F0502020204030204" pitchFamily="34" charset="0"/>
              </a:rPr>
              <a:t> </a:t>
            </a:r>
            <a:r>
              <a:rPr lang="el-GR" sz="1600" dirty="0" err="1">
                <a:solidFill>
                  <a:srgbClr val="00245C"/>
                </a:solidFill>
                <a:latin typeface="Calibri" panose="020F0502020204030204" pitchFamily="34" charset="0"/>
                <a:cs typeface="Calibri" panose="020F0502020204030204" pitchFamily="34" charset="0"/>
              </a:rPr>
              <a:t>κλπ</a:t>
            </a:r>
            <a:r>
              <a:rPr lang="el-GR" sz="1600" dirty="0">
                <a:solidFill>
                  <a:srgbClr val="00245C"/>
                </a:solidFill>
                <a:latin typeface="Calibri" panose="020F0502020204030204" pitchFamily="34" charset="0"/>
                <a:cs typeface="Calibri" panose="020F0502020204030204" pitchFamily="34" charset="0"/>
              </a:rPr>
              <a:t>)</a:t>
            </a:r>
          </a:p>
          <a:p>
            <a:pPr marL="285750" indent="-285750" algn="just">
              <a:lnSpc>
                <a:spcPct val="100000"/>
              </a:lnSpc>
              <a:spcBef>
                <a:spcPts val="600"/>
              </a:spcBef>
              <a:spcAft>
                <a:spcPts val="600"/>
              </a:spcAft>
              <a:buFont typeface="Wingdings" panose="05000000000000000000" pitchFamily="2" charset="2"/>
              <a:buChar char="§"/>
            </a:pPr>
            <a:r>
              <a:rPr lang="el-GR" sz="1600"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Λογαριασμοί σε </a:t>
            </a:r>
            <a:r>
              <a:rPr lang="en-US" sz="1600" b="1"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Social media (</a:t>
            </a:r>
            <a:r>
              <a:rPr lang="en-US" sz="1600" b="1" dirty="0" err="1">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Linkedin</a:t>
            </a:r>
            <a:r>
              <a:rPr lang="en-US" sz="1600" b="1"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 Facebook)</a:t>
            </a:r>
            <a:r>
              <a:rPr lang="el-GR" sz="1600" b="1"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 </a:t>
            </a:r>
            <a:r>
              <a:rPr lang="el-GR" sz="1600" dirty="0">
                <a:solidFill>
                  <a:srgbClr val="00245C"/>
                </a:solidFill>
                <a:effectLst/>
                <a:latin typeface="Calibri" panose="020F0502020204030204" pitchFamily="34" charset="0"/>
                <a:ea typeface="Times New Roman" panose="02020603050405020304" pitchFamily="18" charset="0"/>
                <a:cs typeface="Calibri" panose="020F0502020204030204" pitchFamily="34" charset="0"/>
              </a:rPr>
              <a:t>Συνδυαστικά με τη διαδικτυακή πύλη χρησιμοποιούνται ως μέσο προβολής του έργου και των υπηρεσιών που παρέχει ο ΜΣΕ,  αποτελώντας το δίαυλο επικοινωνίας με σχετιζόμενους φορείς και κοινό.</a:t>
            </a:r>
            <a:endParaRPr lang="el-GR" sz="1600" dirty="0">
              <a:solidFill>
                <a:srgbClr val="002060"/>
              </a:solidFill>
              <a:cs typeface="Calibri" panose="020F0502020204030204" pitchFamily="34" charset="0"/>
            </a:endParaRPr>
          </a:p>
        </p:txBody>
      </p:sp>
    </p:spTree>
    <p:extLst>
      <p:ext uri="{BB962C8B-B14F-4D97-AF65-F5344CB8AC3E}">
        <p14:creationId xmlns:p14="http://schemas.microsoft.com/office/powerpoint/2010/main" val="422540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E059FB-642A-4257-9434-12EFA82D57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71400"/>
            <a:ext cx="7690268" cy="5336922"/>
          </a:xfrm>
          <a:prstGeom prst="rect">
            <a:avLst/>
          </a:prstGeom>
        </p:spPr>
      </p:pic>
      <p:pic>
        <p:nvPicPr>
          <p:cNvPr id="9" name="Picture 8">
            <a:extLst>
              <a:ext uri="{FF2B5EF4-FFF2-40B4-BE49-F238E27FC236}">
                <a16:creationId xmlns:a16="http://schemas.microsoft.com/office/drawing/2014/main" id="{9EF9496C-45FD-4083-B1BA-03FAA4CD8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340768"/>
            <a:ext cx="3816424" cy="3343029"/>
          </a:xfrm>
          <a:prstGeom prst="rect">
            <a:avLst/>
          </a:prstGeom>
        </p:spPr>
      </p:pic>
      <p:sp>
        <p:nvSpPr>
          <p:cNvPr id="10" name="Rectangle 9">
            <a:extLst>
              <a:ext uri="{FF2B5EF4-FFF2-40B4-BE49-F238E27FC236}">
                <a16:creationId xmlns:a16="http://schemas.microsoft.com/office/drawing/2014/main" id="{C2963177-B742-436A-BAE6-AB6A8EDF6F45}"/>
              </a:ext>
            </a:extLst>
          </p:cNvPr>
          <p:cNvSpPr/>
          <p:nvPr/>
        </p:nvSpPr>
        <p:spPr>
          <a:xfrm>
            <a:off x="5477746" y="342888"/>
            <a:ext cx="3635896" cy="1397026"/>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Εξατομικευμένη Συμβουλευτική Υποστήριξη </a:t>
            </a:r>
          </a:p>
        </p:txBody>
      </p:sp>
      <p:pic>
        <p:nvPicPr>
          <p:cNvPr id="13" name="Picture 12">
            <a:extLst>
              <a:ext uri="{FF2B5EF4-FFF2-40B4-BE49-F238E27FC236}">
                <a16:creationId xmlns:a16="http://schemas.microsoft.com/office/drawing/2014/main" id="{9E283257-D8DE-46EC-9E16-1D75AD7D0F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501008"/>
            <a:ext cx="1028554" cy="1080120"/>
          </a:xfrm>
          <a:prstGeom prst="rect">
            <a:avLst/>
          </a:prstGeom>
          <a:noFill/>
          <a:ln>
            <a:noFill/>
          </a:ln>
        </p:spPr>
      </p:pic>
      <p:sp>
        <p:nvSpPr>
          <p:cNvPr id="14" name="Rectangle 13">
            <a:extLst>
              <a:ext uri="{FF2B5EF4-FFF2-40B4-BE49-F238E27FC236}">
                <a16:creationId xmlns:a16="http://schemas.microsoft.com/office/drawing/2014/main" id="{81ED1410-E87F-4027-B7DB-3E8E81DE3CF6}"/>
              </a:ext>
            </a:extLst>
          </p:cNvPr>
          <p:cNvSpPr/>
          <p:nvPr/>
        </p:nvSpPr>
        <p:spPr>
          <a:xfrm>
            <a:off x="5508104" y="1879557"/>
            <a:ext cx="3635896" cy="45719"/>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a:extLst>
              <a:ext uri="{FF2B5EF4-FFF2-40B4-BE49-F238E27FC236}">
                <a16:creationId xmlns:a16="http://schemas.microsoft.com/office/drawing/2014/main" id="{9165947E-3EC9-4B3A-8696-0A8E64BCFFF3}"/>
              </a:ext>
            </a:extLst>
          </p:cNvPr>
          <p:cNvSpPr/>
          <p:nvPr/>
        </p:nvSpPr>
        <p:spPr>
          <a:xfrm>
            <a:off x="0" y="4869160"/>
            <a:ext cx="9144000" cy="549775"/>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a:extLst>
              <a:ext uri="{FF2B5EF4-FFF2-40B4-BE49-F238E27FC236}">
                <a16:creationId xmlns:a16="http://schemas.microsoft.com/office/drawing/2014/main" id="{216FC671-7471-4AB0-8E75-F3DBE88DF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013176"/>
            <a:ext cx="8208000" cy="257256"/>
          </a:xfrm>
          <a:prstGeom prst="rect">
            <a:avLst/>
          </a:prstGeom>
        </p:spPr>
      </p:pic>
      <p:grpSp>
        <p:nvGrpSpPr>
          <p:cNvPr id="20" name="Group 19">
            <a:extLst>
              <a:ext uri="{FF2B5EF4-FFF2-40B4-BE49-F238E27FC236}">
                <a16:creationId xmlns:a16="http://schemas.microsoft.com/office/drawing/2014/main" id="{3225E1C5-6130-4AA2-8195-0F3E116ED7C8}"/>
              </a:ext>
            </a:extLst>
          </p:cNvPr>
          <p:cNvGrpSpPr/>
          <p:nvPr/>
        </p:nvGrpSpPr>
        <p:grpSpPr>
          <a:xfrm>
            <a:off x="971600" y="5661248"/>
            <a:ext cx="7289750" cy="1008112"/>
            <a:chOff x="58675" y="5528311"/>
            <a:chExt cx="8343282" cy="1193165"/>
          </a:xfrm>
        </p:grpSpPr>
        <p:pic>
          <p:nvPicPr>
            <p:cNvPr id="21" name="Picture 20">
              <a:extLst>
                <a:ext uri="{FF2B5EF4-FFF2-40B4-BE49-F238E27FC236}">
                  <a16:creationId xmlns:a16="http://schemas.microsoft.com/office/drawing/2014/main" id="{0C987C24-4711-4C93-BC9A-830511C7055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22" name="Picture 21">
              <a:extLst>
                <a:ext uri="{FF2B5EF4-FFF2-40B4-BE49-F238E27FC236}">
                  <a16:creationId xmlns:a16="http://schemas.microsoft.com/office/drawing/2014/main" id="{95282FF8-EB41-4858-AA86-CE0F641DFD27}"/>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23" name="Picture 22">
              <a:extLst>
                <a:ext uri="{FF2B5EF4-FFF2-40B4-BE49-F238E27FC236}">
                  <a16:creationId xmlns:a16="http://schemas.microsoft.com/office/drawing/2014/main" id="{6D8F2B46-13E9-49AD-9DCB-7F61EB2B6C6D}"/>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365259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extLst>
              <a:ext uri="{28A0092B-C50C-407E-A947-70E740481C1C}">
                <a14:useLocalDpi xmlns:a14="http://schemas.microsoft.com/office/drawing/2010/main" val="0"/>
              </a:ext>
            </a:extLst>
          </a:blip>
          <a:srcRect l="44345"/>
          <a:stretch/>
        </p:blipFill>
        <p:spPr>
          <a:xfrm>
            <a:off x="-36512" y="0"/>
            <a:ext cx="5718097" cy="685800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3347864" y="0"/>
            <a:ext cx="5827331" cy="6858000"/>
          </a:xfrm>
          <a:prstGeom prst="rect">
            <a:avLst/>
          </a:prstGeom>
          <a:solidFill>
            <a:srgbClr val="002D5B">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US" dirty="0"/>
          </a:p>
        </p:txBody>
      </p:sp>
      <p:sp>
        <p:nvSpPr>
          <p:cNvPr id="23" name="Rectangle 22">
            <a:extLst>
              <a:ext uri="{FF2B5EF4-FFF2-40B4-BE49-F238E27FC236}">
                <a16:creationId xmlns:a16="http://schemas.microsoft.com/office/drawing/2014/main" id="{D2D29367-10B3-4E66-B371-B2C36BF088D8}"/>
              </a:ext>
            </a:extLst>
          </p:cNvPr>
          <p:cNvSpPr/>
          <p:nvPr/>
        </p:nvSpPr>
        <p:spPr>
          <a:xfrm>
            <a:off x="3059832" y="548680"/>
            <a:ext cx="6076728" cy="648072"/>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3742554" y="692696"/>
            <a:ext cx="3744416" cy="461665"/>
          </a:xfrm>
          <a:prstGeom prst="rect">
            <a:avLst/>
          </a:prstGeom>
        </p:spPr>
        <p:txBody>
          <a:bodyPr wrap="square">
            <a:spAutoFit/>
          </a:bodyP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Υποστήριξη επιχειρήσεων</a:t>
            </a:r>
          </a:p>
        </p:txBody>
      </p:sp>
      <p:sp>
        <p:nvSpPr>
          <p:cNvPr id="7" name="Content Placeholder 2">
            <a:extLst>
              <a:ext uri="{FF2B5EF4-FFF2-40B4-BE49-F238E27FC236}">
                <a16:creationId xmlns:a16="http://schemas.microsoft.com/office/drawing/2014/main" id="{D2C1289E-A18F-4272-9A30-0071BAB0E5E7}"/>
              </a:ext>
            </a:extLst>
          </p:cNvPr>
          <p:cNvSpPr txBox="1">
            <a:spLocks/>
          </p:cNvSpPr>
          <p:nvPr/>
        </p:nvSpPr>
        <p:spPr bwMode="auto">
          <a:xfrm>
            <a:off x="3742554" y="1711962"/>
            <a:ext cx="5077918" cy="409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spcAft>
                <a:spcPts val="600"/>
              </a:spcAft>
              <a:buClr>
                <a:schemeClr val="bg1"/>
              </a:buClr>
            </a:pPr>
            <a:r>
              <a:rPr lang="el-GR" sz="1800" b="1" dirty="0">
                <a:solidFill>
                  <a:schemeClr val="bg1"/>
                </a:solidFill>
              </a:rPr>
              <a:t>Δ</a:t>
            </a:r>
            <a:r>
              <a:rPr lang="en-US" sz="1800" b="1" dirty="0" err="1">
                <a:solidFill>
                  <a:schemeClr val="bg1"/>
                </a:solidFill>
              </a:rPr>
              <a:t>ωρεάν</a:t>
            </a:r>
            <a:r>
              <a:rPr lang="en-US" sz="1800" dirty="0">
                <a:solidFill>
                  <a:schemeClr val="bg1"/>
                </a:solidFill>
              </a:rPr>
              <a:t> πα</a:t>
            </a:r>
            <a:r>
              <a:rPr lang="en-US" sz="1800" dirty="0" err="1">
                <a:solidFill>
                  <a:schemeClr val="bg1"/>
                </a:solidFill>
              </a:rPr>
              <a:t>ροχή</a:t>
            </a:r>
            <a:r>
              <a:rPr lang="en-US" sz="1800" dirty="0">
                <a:solidFill>
                  <a:schemeClr val="bg1"/>
                </a:solidFill>
              </a:rPr>
              <a:t> </a:t>
            </a:r>
            <a:r>
              <a:rPr lang="en-US" sz="1800" dirty="0" err="1">
                <a:solidFill>
                  <a:schemeClr val="bg1"/>
                </a:solidFill>
              </a:rPr>
              <a:t>συμ</a:t>
            </a:r>
            <a:r>
              <a:rPr lang="en-US" sz="1800" dirty="0">
                <a:solidFill>
                  <a:schemeClr val="bg1"/>
                </a:solidFill>
              </a:rPr>
              <a:t>βουλευτικών υπηρεσιών </a:t>
            </a:r>
            <a:r>
              <a:rPr lang="el-GR" sz="1800" dirty="0">
                <a:solidFill>
                  <a:schemeClr val="bg1"/>
                </a:solidFill>
              </a:rPr>
              <a:t>σε οποιαδήποτε επιχείρηση </a:t>
            </a:r>
            <a:r>
              <a:rPr lang="en-US" sz="1800" dirty="0" err="1">
                <a:solidFill>
                  <a:schemeClr val="bg1"/>
                </a:solidFill>
              </a:rPr>
              <a:t>δρ</a:t>
            </a:r>
            <a:r>
              <a:rPr lang="en-US" sz="1800" dirty="0">
                <a:solidFill>
                  <a:schemeClr val="bg1"/>
                </a:solidFill>
              </a:rPr>
              <a:t>αστηριοποι</a:t>
            </a:r>
            <a:r>
              <a:rPr lang="el-GR" sz="1800" dirty="0" err="1">
                <a:solidFill>
                  <a:schemeClr val="bg1"/>
                </a:solidFill>
              </a:rPr>
              <a:t>εί</a:t>
            </a:r>
            <a:r>
              <a:rPr lang="en-US" sz="1800" dirty="0">
                <a:solidFill>
                  <a:schemeClr val="bg1"/>
                </a:solidFill>
              </a:rPr>
              <a:t>ται </a:t>
            </a:r>
            <a:r>
              <a:rPr lang="el-GR" sz="1800" dirty="0">
                <a:solidFill>
                  <a:schemeClr val="bg1"/>
                </a:solidFill>
              </a:rPr>
              <a:t>στην Περιφέρεια Δυτικής Ελλάδας.</a:t>
            </a:r>
            <a:r>
              <a:rPr lang="en-US" sz="1800" dirty="0">
                <a:solidFill>
                  <a:schemeClr val="bg1"/>
                </a:solidFill>
              </a:rPr>
              <a:t> </a:t>
            </a:r>
            <a:endParaRPr lang="el-GR" sz="1800" dirty="0">
              <a:solidFill>
                <a:schemeClr val="bg1"/>
              </a:solidFill>
            </a:endParaRPr>
          </a:p>
          <a:p>
            <a:pPr>
              <a:spcBef>
                <a:spcPts val="600"/>
              </a:spcBef>
              <a:spcAft>
                <a:spcPts val="600"/>
              </a:spcAft>
              <a:buClr>
                <a:schemeClr val="bg1"/>
              </a:buClr>
            </a:pPr>
            <a:r>
              <a:rPr lang="el-GR" sz="1800" dirty="0">
                <a:solidFill>
                  <a:schemeClr val="bg1"/>
                </a:solidFill>
              </a:rPr>
              <a:t>Η διαδικασία είναι </a:t>
            </a:r>
            <a:r>
              <a:rPr lang="el-GR" sz="1800" b="1" dirty="0">
                <a:solidFill>
                  <a:schemeClr val="bg1"/>
                </a:solidFill>
              </a:rPr>
              <a:t>ανοιχτή καθ’ όλη τη διάρκεια του έργου </a:t>
            </a:r>
            <a:r>
              <a:rPr lang="el-GR" sz="1800" dirty="0">
                <a:solidFill>
                  <a:schemeClr val="bg1"/>
                </a:solidFill>
              </a:rPr>
              <a:t>και παρέχεται σε κάθε επιχείρηση που χρειάζεται στήριξη, χωρίς κριτήρια αποκλεισμού</a:t>
            </a:r>
          </a:p>
          <a:p>
            <a:pPr>
              <a:spcBef>
                <a:spcPts val="600"/>
              </a:spcBef>
              <a:spcAft>
                <a:spcPts val="600"/>
              </a:spcAft>
              <a:buClr>
                <a:schemeClr val="bg1"/>
              </a:buClr>
            </a:pPr>
            <a:r>
              <a:rPr lang="el-GR" sz="1800" dirty="0">
                <a:solidFill>
                  <a:schemeClr val="bg1"/>
                </a:solidFill>
              </a:rPr>
              <a:t>Προηγείται </a:t>
            </a:r>
            <a:r>
              <a:rPr lang="el-GR" sz="1800" b="1" dirty="0">
                <a:solidFill>
                  <a:schemeClr val="bg1"/>
                </a:solidFill>
              </a:rPr>
              <a:t>διαγνωστική αναγκών</a:t>
            </a:r>
            <a:endParaRPr lang="en-US" sz="1800" b="1" dirty="0">
              <a:solidFill>
                <a:schemeClr val="bg1"/>
              </a:solidFill>
            </a:endParaRPr>
          </a:p>
          <a:p>
            <a:pPr>
              <a:spcBef>
                <a:spcPts val="600"/>
              </a:spcBef>
              <a:spcAft>
                <a:spcPts val="600"/>
              </a:spcAft>
              <a:buClr>
                <a:schemeClr val="bg1"/>
              </a:buClr>
            </a:pPr>
            <a:r>
              <a:rPr lang="el-GR" sz="1800" dirty="0">
                <a:solidFill>
                  <a:schemeClr val="bg1"/>
                </a:solidFill>
              </a:rPr>
              <a:t>Οι</a:t>
            </a:r>
            <a:r>
              <a:rPr lang="en-US" sz="1800" dirty="0">
                <a:solidFill>
                  <a:schemeClr val="bg1"/>
                </a:solidFill>
              </a:rPr>
              <a:t> </a:t>
            </a:r>
            <a:r>
              <a:rPr lang="el-GR" sz="1800" dirty="0">
                <a:solidFill>
                  <a:schemeClr val="bg1"/>
                </a:solidFill>
              </a:rPr>
              <a:t>υπηρεσίες</a:t>
            </a:r>
            <a:r>
              <a:rPr lang="en-US" sz="1800" dirty="0">
                <a:solidFill>
                  <a:schemeClr val="bg1"/>
                </a:solidFill>
              </a:rPr>
              <a:t> </a:t>
            </a:r>
            <a:r>
              <a:rPr lang="el-GR" sz="1800" dirty="0">
                <a:solidFill>
                  <a:schemeClr val="bg1"/>
                </a:solidFill>
              </a:rPr>
              <a:t>παρέχονται</a:t>
            </a:r>
            <a:r>
              <a:rPr lang="en-US" sz="1800" dirty="0">
                <a:solidFill>
                  <a:schemeClr val="bg1"/>
                </a:solidFill>
              </a:rPr>
              <a:t> από </a:t>
            </a:r>
            <a:r>
              <a:rPr lang="en-US" sz="1800" dirty="0" err="1">
                <a:solidFill>
                  <a:schemeClr val="bg1"/>
                </a:solidFill>
              </a:rPr>
              <a:t>το</a:t>
            </a:r>
            <a:r>
              <a:rPr lang="en-US" sz="1800" dirty="0">
                <a:solidFill>
                  <a:schemeClr val="bg1"/>
                </a:solidFill>
              </a:rPr>
              <a:t> </a:t>
            </a:r>
            <a:r>
              <a:rPr lang="el-GR" sz="1800" dirty="0">
                <a:solidFill>
                  <a:schemeClr val="bg1"/>
                </a:solidFill>
              </a:rPr>
              <a:t>Μηχανισμό </a:t>
            </a:r>
            <a:r>
              <a:rPr lang="en-US" sz="1800" dirty="0" err="1">
                <a:solidFill>
                  <a:schemeClr val="bg1"/>
                </a:solidFill>
              </a:rPr>
              <a:t>ως</a:t>
            </a:r>
            <a:r>
              <a:rPr lang="en-US" sz="1800" dirty="0">
                <a:solidFill>
                  <a:schemeClr val="bg1"/>
                </a:solidFill>
              </a:rPr>
              <a:t> </a:t>
            </a:r>
            <a:r>
              <a:rPr lang="en-US" sz="1800" dirty="0" err="1">
                <a:solidFill>
                  <a:schemeClr val="bg1"/>
                </a:solidFill>
              </a:rPr>
              <a:t>έμμεση</a:t>
            </a:r>
            <a:r>
              <a:rPr lang="en-US" sz="1800" dirty="0">
                <a:solidFill>
                  <a:schemeClr val="bg1"/>
                </a:solidFill>
              </a:rPr>
              <a:t> </a:t>
            </a:r>
            <a:r>
              <a:rPr lang="en-US" sz="1800" dirty="0" err="1">
                <a:solidFill>
                  <a:schemeClr val="bg1"/>
                </a:solidFill>
              </a:rPr>
              <a:t>ενίσχυση</a:t>
            </a:r>
            <a:r>
              <a:rPr lang="en-US" sz="1800" dirty="0">
                <a:solidFill>
                  <a:schemeClr val="bg1"/>
                </a:solidFill>
              </a:rPr>
              <a:t> και </a:t>
            </a:r>
            <a:r>
              <a:rPr lang="en-US" sz="1800" dirty="0" err="1">
                <a:solidFill>
                  <a:schemeClr val="bg1"/>
                </a:solidFill>
              </a:rPr>
              <a:t>εμ</a:t>
            </a:r>
            <a:r>
              <a:rPr lang="en-US" sz="1800" dirty="0">
                <a:solidFill>
                  <a:schemeClr val="bg1"/>
                </a:solidFill>
              </a:rPr>
              <a:t>πίπτουν στ</a:t>
            </a:r>
            <a:r>
              <a:rPr lang="el-GR" sz="1800" dirty="0">
                <a:solidFill>
                  <a:schemeClr val="bg1"/>
                </a:solidFill>
              </a:rPr>
              <a:t>ον</a:t>
            </a:r>
            <a:r>
              <a:rPr lang="en-US" sz="1800" dirty="0">
                <a:solidFill>
                  <a:schemeClr val="bg1"/>
                </a:solidFill>
              </a:rPr>
              <a:t> </a:t>
            </a:r>
            <a:r>
              <a:rPr lang="el-GR" sz="1800" dirty="0">
                <a:solidFill>
                  <a:schemeClr val="bg1"/>
                </a:solidFill>
              </a:rPr>
              <a:t>κανόνα</a:t>
            </a:r>
            <a:r>
              <a:rPr lang="en-US" sz="1800" dirty="0">
                <a:solidFill>
                  <a:schemeClr val="bg1"/>
                </a:solidFill>
              </a:rPr>
              <a:t> </a:t>
            </a:r>
            <a:r>
              <a:rPr lang="en-US" sz="1800" b="1" dirty="0">
                <a:solidFill>
                  <a:schemeClr val="bg1"/>
                </a:solidFill>
              </a:rPr>
              <a:t>“</a:t>
            </a:r>
            <a:r>
              <a:rPr lang="en-US" sz="1800" b="1" i="1" dirty="0">
                <a:solidFill>
                  <a:schemeClr val="bg1"/>
                </a:solidFill>
              </a:rPr>
              <a:t>de minimis</a:t>
            </a:r>
            <a:r>
              <a:rPr lang="en-US" sz="1800" b="1" dirty="0">
                <a:solidFill>
                  <a:schemeClr val="bg1"/>
                </a:solidFill>
              </a:rPr>
              <a:t>”</a:t>
            </a:r>
            <a:endParaRPr lang="el-GR" sz="1800" b="1" dirty="0">
              <a:solidFill>
                <a:schemeClr val="bg1"/>
              </a:solidFill>
            </a:endParaRPr>
          </a:p>
          <a:p>
            <a:pPr>
              <a:spcBef>
                <a:spcPts val="600"/>
              </a:spcBef>
              <a:spcAft>
                <a:spcPts val="600"/>
              </a:spcAft>
              <a:buClr>
                <a:srgbClr val="00567C"/>
              </a:buClr>
            </a:pPr>
            <a:endParaRPr lang="en-US" sz="1800" dirty="0">
              <a:solidFill>
                <a:schemeClr val="bg1"/>
              </a:solidFill>
            </a:endParaRPr>
          </a:p>
        </p:txBody>
      </p:sp>
    </p:spTree>
    <p:extLst>
      <p:ext uri="{BB962C8B-B14F-4D97-AF65-F5344CB8AC3E}">
        <p14:creationId xmlns:p14="http://schemas.microsoft.com/office/powerpoint/2010/main" val="218937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E059FB-642A-4257-9434-12EFA82D57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3528" y="-171400"/>
            <a:ext cx="7690268" cy="5336922"/>
          </a:xfrm>
          <a:prstGeom prst="rect">
            <a:avLst/>
          </a:prstGeom>
        </p:spPr>
      </p:pic>
      <p:pic>
        <p:nvPicPr>
          <p:cNvPr id="9" name="Picture 8">
            <a:extLst>
              <a:ext uri="{FF2B5EF4-FFF2-40B4-BE49-F238E27FC236}">
                <a16:creationId xmlns:a16="http://schemas.microsoft.com/office/drawing/2014/main" id="{9EF9496C-45FD-4083-B1BA-03FAA4CD8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340768"/>
            <a:ext cx="3816424" cy="3343029"/>
          </a:xfrm>
          <a:prstGeom prst="rect">
            <a:avLst/>
          </a:prstGeom>
        </p:spPr>
      </p:pic>
      <p:sp>
        <p:nvSpPr>
          <p:cNvPr id="10" name="Rectangle 9">
            <a:extLst>
              <a:ext uri="{FF2B5EF4-FFF2-40B4-BE49-F238E27FC236}">
                <a16:creationId xmlns:a16="http://schemas.microsoft.com/office/drawing/2014/main" id="{C2963177-B742-436A-BAE6-AB6A8EDF6F45}"/>
              </a:ext>
            </a:extLst>
          </p:cNvPr>
          <p:cNvSpPr/>
          <p:nvPr/>
        </p:nvSpPr>
        <p:spPr>
          <a:xfrm>
            <a:off x="5796136" y="908720"/>
            <a:ext cx="3347864" cy="831194"/>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Παρεχόμενες Υπηρεσίες</a:t>
            </a:r>
          </a:p>
        </p:txBody>
      </p:sp>
      <p:pic>
        <p:nvPicPr>
          <p:cNvPr id="13" name="Picture 12">
            <a:extLst>
              <a:ext uri="{FF2B5EF4-FFF2-40B4-BE49-F238E27FC236}">
                <a16:creationId xmlns:a16="http://schemas.microsoft.com/office/drawing/2014/main" id="{9E283257-D8DE-46EC-9E16-1D75AD7D0F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501008"/>
            <a:ext cx="1028554" cy="1080120"/>
          </a:xfrm>
          <a:prstGeom prst="rect">
            <a:avLst/>
          </a:prstGeom>
          <a:noFill/>
          <a:ln>
            <a:noFill/>
          </a:ln>
        </p:spPr>
      </p:pic>
      <p:sp>
        <p:nvSpPr>
          <p:cNvPr id="14" name="Rectangle 13">
            <a:extLst>
              <a:ext uri="{FF2B5EF4-FFF2-40B4-BE49-F238E27FC236}">
                <a16:creationId xmlns:a16="http://schemas.microsoft.com/office/drawing/2014/main" id="{81ED1410-E87F-4027-B7DB-3E8E81DE3CF6}"/>
              </a:ext>
            </a:extLst>
          </p:cNvPr>
          <p:cNvSpPr/>
          <p:nvPr/>
        </p:nvSpPr>
        <p:spPr>
          <a:xfrm>
            <a:off x="5796136" y="1844823"/>
            <a:ext cx="3347864" cy="80453"/>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a:extLst>
              <a:ext uri="{FF2B5EF4-FFF2-40B4-BE49-F238E27FC236}">
                <a16:creationId xmlns:a16="http://schemas.microsoft.com/office/drawing/2014/main" id="{9165947E-3EC9-4B3A-8696-0A8E64BCFFF3}"/>
              </a:ext>
            </a:extLst>
          </p:cNvPr>
          <p:cNvSpPr/>
          <p:nvPr/>
        </p:nvSpPr>
        <p:spPr>
          <a:xfrm>
            <a:off x="0" y="4869160"/>
            <a:ext cx="9144000" cy="549775"/>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a:extLst>
              <a:ext uri="{FF2B5EF4-FFF2-40B4-BE49-F238E27FC236}">
                <a16:creationId xmlns:a16="http://schemas.microsoft.com/office/drawing/2014/main" id="{216FC671-7471-4AB0-8E75-F3DBE88DF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013176"/>
            <a:ext cx="8208000" cy="257256"/>
          </a:xfrm>
          <a:prstGeom prst="rect">
            <a:avLst/>
          </a:prstGeom>
        </p:spPr>
      </p:pic>
      <p:grpSp>
        <p:nvGrpSpPr>
          <p:cNvPr id="20" name="Group 19">
            <a:extLst>
              <a:ext uri="{FF2B5EF4-FFF2-40B4-BE49-F238E27FC236}">
                <a16:creationId xmlns:a16="http://schemas.microsoft.com/office/drawing/2014/main" id="{3225E1C5-6130-4AA2-8195-0F3E116ED7C8}"/>
              </a:ext>
            </a:extLst>
          </p:cNvPr>
          <p:cNvGrpSpPr/>
          <p:nvPr/>
        </p:nvGrpSpPr>
        <p:grpSpPr>
          <a:xfrm>
            <a:off x="971600" y="5661248"/>
            <a:ext cx="7289750" cy="1008112"/>
            <a:chOff x="58675" y="5528311"/>
            <a:chExt cx="8343282" cy="1193165"/>
          </a:xfrm>
        </p:grpSpPr>
        <p:pic>
          <p:nvPicPr>
            <p:cNvPr id="21" name="Picture 20">
              <a:extLst>
                <a:ext uri="{FF2B5EF4-FFF2-40B4-BE49-F238E27FC236}">
                  <a16:creationId xmlns:a16="http://schemas.microsoft.com/office/drawing/2014/main" id="{0C987C24-4711-4C93-BC9A-830511C7055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22" name="Picture 21">
              <a:extLst>
                <a:ext uri="{FF2B5EF4-FFF2-40B4-BE49-F238E27FC236}">
                  <a16:creationId xmlns:a16="http://schemas.microsoft.com/office/drawing/2014/main" id="{95282FF8-EB41-4858-AA86-CE0F641DFD27}"/>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23" name="Picture 22">
              <a:extLst>
                <a:ext uri="{FF2B5EF4-FFF2-40B4-BE49-F238E27FC236}">
                  <a16:creationId xmlns:a16="http://schemas.microsoft.com/office/drawing/2014/main" id="{6D8F2B46-13E9-49AD-9DCB-7F61EB2B6C6D}"/>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5906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9</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395536" y="476672"/>
            <a:ext cx="6120680" cy="830997"/>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Εξατομικευμένες Υπηρεσίες</a:t>
            </a:r>
          </a:p>
          <a:p>
            <a:pPr>
              <a:defRPr/>
            </a:pPr>
            <a:endParaRPr lang="el-GR" sz="2400" b="1" dirty="0">
              <a:solidFill>
                <a:srgbClr val="002060"/>
              </a:solidFill>
              <a:latin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11C5E302-2317-402D-84A6-A141364D7787}"/>
              </a:ext>
            </a:extLst>
          </p:cNvPr>
          <p:cNvSpPr txBox="1">
            <a:spLocks/>
          </p:cNvSpPr>
          <p:nvPr/>
        </p:nvSpPr>
        <p:spPr bwMode="auto">
          <a:xfrm>
            <a:off x="611560" y="1403706"/>
            <a:ext cx="7512050" cy="405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1463" lvl="1" indent="-271463">
              <a:spcBef>
                <a:spcPts val="600"/>
              </a:spcBef>
              <a:spcAft>
                <a:spcPts val="600"/>
              </a:spcAft>
              <a:buClr>
                <a:srgbClr val="00567C"/>
              </a:buClr>
              <a:buFont typeface="Arial" panose="020B0604020202020204" pitchFamily="34" charset="0"/>
              <a:buChar char="•"/>
            </a:pPr>
            <a:r>
              <a:rPr lang="el-GR" sz="1800" b="1" dirty="0">
                <a:solidFill>
                  <a:srgbClr val="002060"/>
                </a:solidFill>
              </a:rPr>
              <a:t>Επιχειρηματικός και στρατηγικός σχεδιασμός, </a:t>
            </a:r>
            <a:r>
              <a:rPr lang="el-GR" sz="1800" dirty="0">
                <a:solidFill>
                  <a:srgbClr val="002060"/>
                </a:solidFill>
              </a:rPr>
              <a:t>ο οποίος επικεντρώνεται στις κάτωθι ενέργειες</a:t>
            </a:r>
            <a:r>
              <a:rPr lang="en-US" sz="1800" dirty="0">
                <a:solidFill>
                  <a:srgbClr val="002060"/>
                </a:solidFill>
              </a:rPr>
              <a:t>:</a:t>
            </a:r>
            <a:endParaRPr lang="el-GR" sz="1800" dirty="0">
              <a:solidFill>
                <a:srgbClr val="002060"/>
              </a:solidFill>
            </a:endParaRPr>
          </a:p>
          <a:p>
            <a:pPr marL="685800" lvl="2">
              <a:spcBef>
                <a:spcPts val="600"/>
              </a:spcBef>
              <a:spcAft>
                <a:spcPts val="600"/>
              </a:spcAft>
              <a:buClr>
                <a:srgbClr val="00567C"/>
              </a:buClr>
            </a:pPr>
            <a:r>
              <a:rPr lang="el-GR" sz="1800" dirty="0">
                <a:solidFill>
                  <a:srgbClr val="002060"/>
                </a:solidFill>
              </a:rPr>
              <a:t>εκπόνηση ενός </a:t>
            </a:r>
            <a:r>
              <a:rPr lang="el-GR" sz="1800" b="1" dirty="0">
                <a:solidFill>
                  <a:srgbClr val="002060"/>
                </a:solidFill>
              </a:rPr>
              <a:t>ολοκληρωμένου επιχειρηματικού σχεδίου</a:t>
            </a:r>
            <a:r>
              <a:rPr lang="el-GR" sz="1800" dirty="0">
                <a:solidFill>
                  <a:srgbClr val="002060"/>
                </a:solidFill>
              </a:rPr>
              <a:t> προσαρμοσμένο ανάλογα με τις ανάγκες και τους ειδικότερους στόχους της κάθε επιχείρησης</a:t>
            </a:r>
          </a:p>
          <a:p>
            <a:pPr marL="685800" lvl="2">
              <a:spcBef>
                <a:spcPts val="600"/>
              </a:spcBef>
              <a:spcAft>
                <a:spcPts val="600"/>
              </a:spcAft>
              <a:buClr>
                <a:srgbClr val="00567C"/>
              </a:buClr>
            </a:pPr>
            <a:r>
              <a:rPr lang="el-GR" sz="1800" b="1" dirty="0">
                <a:solidFill>
                  <a:srgbClr val="002060"/>
                </a:solidFill>
                <a:latin typeface="Calibri" panose="020F0502020204030204" pitchFamily="34" charset="0"/>
                <a:cs typeface="Arial" panose="020B0604020202020204" pitchFamily="34" charset="0"/>
              </a:rPr>
              <a:t>αξιολόγηση </a:t>
            </a:r>
            <a:r>
              <a:rPr lang="el-GR" sz="1800" dirty="0">
                <a:solidFill>
                  <a:srgbClr val="002060"/>
                </a:solidFill>
                <a:latin typeface="Calibri" panose="020F0502020204030204" pitchFamily="34" charset="0"/>
                <a:cs typeface="Arial" panose="020B0604020202020204" pitchFamily="34" charset="0"/>
              </a:rPr>
              <a:t>επιχειρηματικών σχεδίων και </a:t>
            </a:r>
            <a:r>
              <a:rPr lang="el-GR" sz="1800" b="1" dirty="0">
                <a:solidFill>
                  <a:srgbClr val="002060"/>
                </a:solidFill>
                <a:latin typeface="Calibri" panose="020F0502020204030204" pitchFamily="34" charset="0"/>
                <a:cs typeface="Arial" panose="020B0604020202020204" pitchFamily="34" charset="0"/>
              </a:rPr>
              <a:t>υποστήριξη </a:t>
            </a:r>
            <a:r>
              <a:rPr lang="el-GR" sz="1800" dirty="0">
                <a:solidFill>
                  <a:srgbClr val="002060"/>
                </a:solidFill>
                <a:latin typeface="Calibri" panose="020F0502020204030204" pitchFamily="34" charset="0"/>
                <a:cs typeface="Arial" panose="020B0604020202020204" pitchFamily="34" charset="0"/>
              </a:rPr>
              <a:t>στη βελτίωσή τους </a:t>
            </a:r>
            <a:endParaRPr lang="el-GR" sz="1600" b="1" dirty="0">
              <a:solidFill>
                <a:srgbClr val="002060"/>
              </a:solidFill>
            </a:endParaRPr>
          </a:p>
          <a:p>
            <a:pPr marL="271463" lvl="1" indent="-271463">
              <a:spcBef>
                <a:spcPts val="600"/>
              </a:spcBef>
              <a:spcAft>
                <a:spcPts val="600"/>
              </a:spcAft>
              <a:buClr>
                <a:srgbClr val="00567C"/>
              </a:buClr>
              <a:buFont typeface="Arial" panose="020B0604020202020204" pitchFamily="34" charset="0"/>
              <a:buChar char="•"/>
            </a:pPr>
            <a:r>
              <a:rPr lang="en-US" sz="1800" dirty="0">
                <a:solidFill>
                  <a:srgbClr val="002060"/>
                </a:solidFill>
              </a:rPr>
              <a:t>A</a:t>
            </a:r>
            <a:r>
              <a:rPr lang="el-GR" sz="1800" dirty="0" err="1">
                <a:solidFill>
                  <a:srgbClr val="002060"/>
                </a:solidFill>
              </a:rPr>
              <a:t>νάπτυξη</a:t>
            </a:r>
            <a:r>
              <a:rPr lang="el-GR" sz="1800" dirty="0">
                <a:solidFill>
                  <a:srgbClr val="002060"/>
                </a:solidFill>
              </a:rPr>
              <a:t> </a:t>
            </a:r>
            <a:r>
              <a:rPr lang="el-GR" sz="1800" b="1" dirty="0" err="1">
                <a:solidFill>
                  <a:srgbClr val="002060"/>
                </a:solidFill>
              </a:rPr>
              <a:t>marketing</a:t>
            </a:r>
            <a:r>
              <a:rPr lang="el-GR" sz="1800" b="1" dirty="0">
                <a:solidFill>
                  <a:srgbClr val="002060"/>
                </a:solidFill>
              </a:rPr>
              <a:t> </a:t>
            </a:r>
            <a:r>
              <a:rPr lang="el-GR" sz="1800" b="1" dirty="0" err="1">
                <a:solidFill>
                  <a:srgbClr val="002060"/>
                </a:solidFill>
              </a:rPr>
              <a:t>plan</a:t>
            </a:r>
            <a:r>
              <a:rPr lang="el-GR" sz="1800" b="1" dirty="0">
                <a:solidFill>
                  <a:srgbClr val="002060"/>
                </a:solidFill>
              </a:rPr>
              <a:t> </a:t>
            </a:r>
            <a:r>
              <a:rPr lang="el-GR" sz="1800" dirty="0">
                <a:solidFill>
                  <a:srgbClr val="002060"/>
                </a:solidFill>
              </a:rPr>
              <a:t>(στρατηγική τιμών, στρατηγική διάθεσης, πλάνο επικοινωνίας, επιλογή και χρήση μέσων, </a:t>
            </a:r>
            <a:r>
              <a:rPr lang="en-US" sz="1800" dirty="0">
                <a:solidFill>
                  <a:srgbClr val="002060"/>
                </a:solidFill>
              </a:rPr>
              <a:t>digital marketing</a:t>
            </a:r>
            <a:r>
              <a:rPr lang="el-GR" sz="1800" dirty="0">
                <a:solidFill>
                  <a:srgbClr val="002060"/>
                </a:solidFill>
              </a:rPr>
              <a:t>)</a:t>
            </a:r>
          </a:p>
          <a:p>
            <a:pPr marL="271463" lvl="1" indent="-271463">
              <a:spcBef>
                <a:spcPts val="600"/>
              </a:spcBef>
              <a:spcAft>
                <a:spcPts val="600"/>
              </a:spcAft>
              <a:buClr>
                <a:srgbClr val="00567C"/>
              </a:buClr>
              <a:buFont typeface="Arial" panose="020B0604020202020204" pitchFamily="34" charset="0"/>
              <a:buChar char="•"/>
            </a:pPr>
            <a:r>
              <a:rPr lang="el-GR" sz="1800" b="1" dirty="0">
                <a:solidFill>
                  <a:srgbClr val="002060"/>
                </a:solidFill>
              </a:rPr>
              <a:t>Μελέτη αγοράς</a:t>
            </a:r>
            <a:r>
              <a:rPr lang="en-US" sz="1800" b="1" dirty="0">
                <a:solidFill>
                  <a:srgbClr val="002060"/>
                </a:solidFill>
              </a:rPr>
              <a:t>, </a:t>
            </a:r>
            <a:r>
              <a:rPr lang="el-GR" sz="1800" dirty="0">
                <a:solidFill>
                  <a:srgbClr val="002060"/>
                </a:solidFill>
              </a:rPr>
              <a:t>με στόχευση στην αναγνώριση της αγοράς που δραστηριοποιείται η επιχείρηση, μέσω της παροχής εξειδικευμένων στοιχείων πληροφόρησης</a:t>
            </a:r>
            <a:endParaRPr lang="el-GR" sz="1800" b="1" dirty="0">
              <a:solidFill>
                <a:srgbClr val="002060"/>
              </a:solidFill>
            </a:endParaRPr>
          </a:p>
        </p:txBody>
      </p:sp>
    </p:spTree>
    <p:extLst>
      <p:ext uri="{BB962C8B-B14F-4D97-AF65-F5344CB8AC3E}">
        <p14:creationId xmlns:p14="http://schemas.microsoft.com/office/powerpoint/2010/main" val="547460509"/>
      </p:ext>
    </p:extLst>
  </p:cSld>
  <p:clrMapOvr>
    <a:masterClrMapping/>
  </p:clrMapOvr>
</p:sld>
</file>

<file path=ppt/theme/theme1.xml><?xml version="1.0" encoding="utf-8"?>
<a:theme xmlns:a="http://schemas.openxmlformats.org/drawingml/2006/main" name="Facet">
  <a:themeElements>
    <a:clrScheme name="Custom 6">
      <a:dk1>
        <a:sysClr val="windowText" lastClr="000000"/>
      </a:dk1>
      <a:lt1>
        <a:sysClr val="window" lastClr="FFFFFF"/>
      </a:lt1>
      <a:dk2>
        <a:srgbClr val="323232"/>
      </a:dk2>
      <a:lt2>
        <a:srgbClr val="E3DED1"/>
      </a:lt2>
      <a:accent1>
        <a:srgbClr val="00567C"/>
      </a:accent1>
      <a:accent2>
        <a:srgbClr val="00567C"/>
      </a:accent2>
      <a:accent3>
        <a:srgbClr val="00567C"/>
      </a:accent3>
      <a:accent4>
        <a:srgbClr val="00567C"/>
      </a:accent4>
      <a:accent5>
        <a:srgbClr val="E3000F"/>
      </a:accent5>
      <a:accent6>
        <a:srgbClr val="E3000F"/>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14959</TotalTime>
  <Words>1488</Words>
  <Application>Microsoft Office PowerPoint</Application>
  <PresentationFormat>On-screen Show (4:3)</PresentationFormat>
  <Paragraphs>113</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Garagouni Christina</dc:creator>
  <cp:lastModifiedBy>Zachaki Sofia</cp:lastModifiedBy>
  <cp:revision>90</cp:revision>
  <dcterms:created xsi:type="dcterms:W3CDTF">2020-11-27T13:41:01Z</dcterms:created>
  <dcterms:modified xsi:type="dcterms:W3CDTF">2021-12-22T15:49:52Z</dcterms:modified>
</cp:coreProperties>
</file>