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86" r:id="rId2"/>
  </p:sldMasterIdLst>
  <p:notesMasterIdLst>
    <p:notesMasterId r:id="rId28"/>
  </p:notesMasterIdLst>
  <p:handoutMasterIdLst>
    <p:handoutMasterId r:id="rId29"/>
  </p:handoutMasterIdLst>
  <p:sldIdLst>
    <p:sldId id="427" r:id="rId3"/>
    <p:sldId id="1155" r:id="rId4"/>
    <p:sldId id="970" r:id="rId5"/>
    <p:sldId id="1097" r:id="rId6"/>
    <p:sldId id="1167" r:id="rId7"/>
    <p:sldId id="1169" r:id="rId8"/>
    <p:sldId id="1170" r:id="rId9"/>
    <p:sldId id="1166" r:id="rId10"/>
    <p:sldId id="1156" r:id="rId11"/>
    <p:sldId id="1157" r:id="rId12"/>
    <p:sldId id="1158" r:id="rId13"/>
    <p:sldId id="1159" r:id="rId14"/>
    <p:sldId id="1160" r:id="rId15"/>
    <p:sldId id="1161" r:id="rId16"/>
    <p:sldId id="1162" r:id="rId17"/>
    <p:sldId id="1163" r:id="rId18"/>
    <p:sldId id="1172" r:id="rId19"/>
    <p:sldId id="1164" r:id="rId20"/>
    <p:sldId id="1165" r:id="rId21"/>
    <p:sldId id="1173" r:id="rId22"/>
    <p:sldId id="1171" r:id="rId23"/>
    <p:sldId id="1174" r:id="rId24"/>
    <p:sldId id="1141" r:id="rId25"/>
    <p:sldId id="1175" r:id="rId26"/>
    <p:sldId id="438" r:id="rId2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923"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utoulas Periklis" initials="KP" lastIdx="0" clrIdx="0">
    <p:extLst>
      <p:ext uri="{19B8F6BF-5375-455C-9EA6-DF929625EA0E}">
        <p15:presenceInfo xmlns:p15="http://schemas.microsoft.com/office/powerpoint/2012/main" userId="S-1-5-21-484763869-1647877149-839522115-9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F2"/>
    <a:srgbClr val="002060"/>
    <a:srgbClr val="00245C"/>
    <a:srgbClr val="01567D"/>
    <a:srgbClr val="E3000F"/>
    <a:srgbClr val="003046"/>
    <a:srgbClr val="0F6991"/>
    <a:srgbClr val="003A54"/>
    <a:srgbClr val="0F385F"/>
    <a:srgbClr val="0056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Στυλ με θέμα 1 - Έμφαση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Φωτεινό στυλ 1 - Έμφαση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3" autoAdjust="0"/>
    <p:restoredTop sz="94660" autoAdjust="0"/>
  </p:normalViewPr>
  <p:slideViewPr>
    <p:cSldViewPr showGuides="1">
      <p:cViewPr varScale="1">
        <p:scale>
          <a:sx n="82" d="100"/>
          <a:sy n="82" d="100"/>
        </p:scale>
        <p:origin x="1666" y="72"/>
      </p:cViewPr>
      <p:guideLst>
        <p:guide pos="3923"/>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3006"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084A32B7-C710-4FA7-984B-B448098B7E3D}" type="datetimeFigureOut">
              <a:rPr lang="el-GR" smtClean="0"/>
              <a:pPr/>
              <a:t>22/12/2021</a:t>
            </a:fld>
            <a:endParaRPr lang="el-G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0BE24F-92E4-4E28-9E37-F1AC7D66CEC1}" type="slidenum">
              <a:rPr lang="el-GR" smtClean="0"/>
              <a:pPr/>
              <a:t>‹#›</a:t>
            </a:fld>
            <a:endParaRPr lang="el-GR"/>
          </a:p>
        </p:txBody>
      </p:sp>
    </p:spTree>
    <p:extLst>
      <p:ext uri="{BB962C8B-B14F-4D97-AF65-F5344CB8AC3E}">
        <p14:creationId xmlns:p14="http://schemas.microsoft.com/office/powerpoint/2010/main" val="1368943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9"/>
          </a:xfrm>
          <a:prstGeom prst="rect">
            <a:avLst/>
          </a:prstGeom>
        </p:spPr>
        <p:txBody>
          <a:bodyPr vert="horz" lIns="91440" tIns="45720" rIns="91440" bIns="45720" rtlCol="0"/>
          <a:lstStyle>
            <a:lvl1pPr algn="r">
              <a:defRPr sz="1200"/>
            </a:lvl1pPr>
          </a:lstStyle>
          <a:p>
            <a:fld id="{C6615DE9-8A98-4B3F-9013-45D2A33A7578}" type="datetimeFigureOut">
              <a:rPr lang="en-GB" smtClean="0"/>
              <a:pPr/>
              <a:t>22/12/2021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1" y="4776789"/>
            <a:ext cx="5438775" cy="390842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9"/>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9"/>
          </a:xfrm>
          <a:prstGeom prst="rect">
            <a:avLst/>
          </a:prstGeom>
        </p:spPr>
        <p:txBody>
          <a:bodyPr vert="horz" lIns="91440" tIns="45720" rIns="91440" bIns="45720" rtlCol="0" anchor="b"/>
          <a:lstStyle>
            <a:lvl1pPr algn="r">
              <a:defRPr sz="1200"/>
            </a:lvl1pPr>
          </a:lstStyle>
          <a:p>
            <a:fld id="{6AA189FC-ACE1-4CA3-87BE-B5F674DF1D09}" type="slidenum">
              <a:rPr lang="en-GB" smtClean="0"/>
              <a:pPr/>
              <a:t>‹#›</a:t>
            </a:fld>
            <a:endParaRPr lang="en-GB"/>
          </a:p>
        </p:txBody>
      </p:sp>
    </p:spTree>
    <p:extLst>
      <p:ext uri="{BB962C8B-B14F-4D97-AF65-F5344CB8AC3E}">
        <p14:creationId xmlns:p14="http://schemas.microsoft.com/office/powerpoint/2010/main" val="170082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3013" y="1227138"/>
            <a:ext cx="4471987" cy="3355975"/>
          </a:xfrm>
        </p:spPr>
      </p:sp>
      <p:sp>
        <p:nvSpPr>
          <p:cNvPr id="3" name="Notes Placeholder 2"/>
          <p:cNvSpPr>
            <a:spLocks noGrp="1"/>
          </p:cNvSpPr>
          <p:nvPr>
            <p:ph type="body" idx="1"/>
          </p:nvPr>
        </p:nvSpPr>
        <p:spPr/>
        <p:txBody>
          <a:bodyPr/>
          <a:lstStyle/>
          <a:p>
            <a:endParaRPr lang="el-GR"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9E009C-1FF8-405D-8B9B-2978F7253E6A}"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12/22/2021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B99390-659D-4E7D-84AC-B6F3A7CDD2B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720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tif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9.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tif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emf"/><Relationship Id="rId1" Type="http://schemas.openxmlformats.org/officeDocument/2006/relationships/slideMaster" Target="../slideMasters/slideMaster2.xml"/><Relationship Id="rId4" Type="http://schemas.openxmlformats.org/officeDocument/2006/relationships/image" Target="../media/image9.tif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tif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tif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tif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0596"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6" y="4050836"/>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14362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DDA99FA-233E-4D20-B627-A6CB28D76748}"/>
              </a:ext>
            </a:extLst>
          </p:cNvPr>
          <p:cNvCxnSpPr>
            <a:cxnSpLocks/>
          </p:cNvCxnSpPr>
          <p:nvPr userDrawn="1"/>
        </p:nvCxnSpPr>
        <p:spPr>
          <a:xfrm flipV="1">
            <a:off x="467544" y="980728"/>
            <a:ext cx="7992888" cy="45534"/>
          </a:xfrm>
          <a:prstGeom prst="line">
            <a:avLst/>
          </a:prstGeom>
          <a:ln w="22225">
            <a:solidFill>
              <a:srgbClr val="00A3F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500DE0D-8400-41AF-BBF2-A3504EAE25BD}"/>
              </a:ext>
            </a:extLst>
          </p:cNvPr>
          <p:cNvGrpSpPr/>
          <p:nvPr userDrawn="1"/>
        </p:nvGrpSpPr>
        <p:grpSpPr>
          <a:xfrm>
            <a:off x="971600" y="5661248"/>
            <a:ext cx="7289750" cy="1008112"/>
            <a:chOff x="58675" y="5528311"/>
            <a:chExt cx="8343282" cy="1193165"/>
          </a:xfrm>
        </p:grpSpPr>
        <p:pic>
          <p:nvPicPr>
            <p:cNvPr id="12" name="Picture 11">
              <a:extLst>
                <a:ext uri="{FF2B5EF4-FFF2-40B4-BE49-F238E27FC236}">
                  <a16:creationId xmlns:a16="http://schemas.microsoft.com/office/drawing/2014/main" id="{08AAEDA6-1513-496F-8E43-9A4766B5DFD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3" name="Picture 12">
              <a:extLst>
                <a:ext uri="{FF2B5EF4-FFF2-40B4-BE49-F238E27FC236}">
                  <a16:creationId xmlns:a16="http://schemas.microsoft.com/office/drawing/2014/main" id="{0C63C11F-7532-484C-A01F-BB0054B30E4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4" name="Picture 13">
              <a:extLst>
                <a:ext uri="{FF2B5EF4-FFF2-40B4-BE49-F238E27FC236}">
                  <a16:creationId xmlns:a16="http://schemas.microsoft.com/office/drawing/2014/main" id="{C7483970-7771-4AA9-AB20-6D1B926B6A32}"/>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1593196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E2147-600F-409E-89E1-9E5745A4735F}" type="slidenum">
              <a:rPr lang="en-US" smtClean="0"/>
              <a:t>‹#›</a:t>
            </a:fld>
            <a:endParaRPr lang="en-US"/>
          </a:p>
        </p:txBody>
      </p:sp>
      <p:pic>
        <p:nvPicPr>
          <p:cNvPr id="8" name="Picture 7">
            <a:extLst>
              <a:ext uri="{FF2B5EF4-FFF2-40B4-BE49-F238E27FC236}">
                <a16:creationId xmlns:a16="http://schemas.microsoft.com/office/drawing/2014/main" id="{5E9E0790-F98A-4061-BF42-396D8921416A}"/>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96768" y="5790400"/>
            <a:ext cx="1208405" cy="990600"/>
          </a:xfrm>
          <a:prstGeom prst="rect">
            <a:avLst/>
          </a:prstGeom>
        </p:spPr>
      </p:pic>
      <p:sp>
        <p:nvSpPr>
          <p:cNvPr id="9" name="Rectangle 8">
            <a:extLst>
              <a:ext uri="{FF2B5EF4-FFF2-40B4-BE49-F238E27FC236}">
                <a16:creationId xmlns:a16="http://schemas.microsoft.com/office/drawing/2014/main" id="{9B0F53AB-92A9-4138-B17C-A4B75005C653}"/>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10" name="Picture 9">
            <a:extLst>
              <a:ext uri="{FF2B5EF4-FFF2-40B4-BE49-F238E27FC236}">
                <a16:creationId xmlns:a16="http://schemas.microsoft.com/office/drawing/2014/main" id="{E07A0732-A160-4A67-85F9-A101FEA0617B}"/>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97127" y="5855322"/>
            <a:ext cx="1412875" cy="847725"/>
          </a:xfrm>
          <a:prstGeom prst="rect">
            <a:avLst/>
          </a:prstGeom>
          <a:noFill/>
          <a:ln>
            <a:noFill/>
          </a:ln>
        </p:spPr>
      </p:pic>
    </p:spTree>
    <p:extLst>
      <p:ext uri="{BB962C8B-B14F-4D97-AF65-F5344CB8AC3E}">
        <p14:creationId xmlns:p14="http://schemas.microsoft.com/office/powerpoint/2010/main" val="36650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3E2147-600F-409E-89E1-9E5745A4735F}" type="slidenum">
              <a:rPr lang="en-US" smtClean="0"/>
              <a:t>‹#›</a:t>
            </a:fld>
            <a:endParaRPr lang="en-US"/>
          </a:p>
        </p:txBody>
      </p:sp>
      <p:pic>
        <p:nvPicPr>
          <p:cNvPr id="10" name="Picture 9">
            <a:extLst>
              <a:ext uri="{FF2B5EF4-FFF2-40B4-BE49-F238E27FC236}">
                <a16:creationId xmlns:a16="http://schemas.microsoft.com/office/drawing/2014/main" id="{7339561B-794B-4EA6-897F-FA5597A480CD}"/>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46754" y="5715567"/>
            <a:ext cx="1208405" cy="990600"/>
          </a:xfrm>
          <a:prstGeom prst="rect">
            <a:avLst/>
          </a:prstGeom>
        </p:spPr>
      </p:pic>
      <p:sp>
        <p:nvSpPr>
          <p:cNvPr id="11" name="Rectangle 10">
            <a:extLst>
              <a:ext uri="{FF2B5EF4-FFF2-40B4-BE49-F238E27FC236}">
                <a16:creationId xmlns:a16="http://schemas.microsoft.com/office/drawing/2014/main" id="{75658131-8BE2-4DC5-97E9-2BB0E350585E}"/>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12" name="Picture 11">
            <a:extLst>
              <a:ext uri="{FF2B5EF4-FFF2-40B4-BE49-F238E27FC236}">
                <a16:creationId xmlns:a16="http://schemas.microsoft.com/office/drawing/2014/main" id="{04D916F9-1C9B-4F4F-B89E-DB3FED90B3A1}"/>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97127" y="5855322"/>
            <a:ext cx="1412875" cy="847725"/>
          </a:xfrm>
          <a:prstGeom prst="rect">
            <a:avLst/>
          </a:prstGeom>
          <a:noFill/>
          <a:ln>
            <a:noFill/>
          </a:ln>
        </p:spPr>
      </p:pic>
    </p:spTree>
    <p:extLst>
      <p:ext uri="{BB962C8B-B14F-4D97-AF65-F5344CB8AC3E}">
        <p14:creationId xmlns:p14="http://schemas.microsoft.com/office/powerpoint/2010/main" val="2885141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3E2147-600F-409E-89E1-9E5745A4735F}" type="slidenum">
              <a:rPr lang="en-US" smtClean="0"/>
              <a:t>‹#›</a:t>
            </a:fld>
            <a:endParaRPr lang="en-US"/>
          </a:p>
        </p:txBody>
      </p:sp>
      <p:pic>
        <p:nvPicPr>
          <p:cNvPr id="6" name="Picture 5">
            <a:extLst>
              <a:ext uri="{FF2B5EF4-FFF2-40B4-BE49-F238E27FC236}">
                <a16:creationId xmlns:a16="http://schemas.microsoft.com/office/drawing/2014/main" id="{0A42310E-64B7-4A62-9DBC-C86792D6F447}"/>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46754" y="5694363"/>
            <a:ext cx="1208405" cy="990600"/>
          </a:xfrm>
          <a:prstGeom prst="rect">
            <a:avLst/>
          </a:prstGeom>
        </p:spPr>
      </p:pic>
      <p:sp>
        <p:nvSpPr>
          <p:cNvPr id="7" name="Rectangle 6">
            <a:extLst>
              <a:ext uri="{FF2B5EF4-FFF2-40B4-BE49-F238E27FC236}">
                <a16:creationId xmlns:a16="http://schemas.microsoft.com/office/drawing/2014/main" id="{D974D62F-4F98-4626-9DFD-9C9129B08EAB}"/>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8" name="Picture 7">
            <a:extLst>
              <a:ext uri="{FF2B5EF4-FFF2-40B4-BE49-F238E27FC236}">
                <a16:creationId xmlns:a16="http://schemas.microsoft.com/office/drawing/2014/main" id="{DEF13206-CF52-44A1-8AF4-735A7E2D7649}"/>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9662" y="5863979"/>
            <a:ext cx="1412875" cy="847725"/>
          </a:xfrm>
          <a:prstGeom prst="rect">
            <a:avLst/>
          </a:prstGeom>
          <a:noFill/>
          <a:ln>
            <a:noFill/>
          </a:ln>
        </p:spPr>
      </p:pic>
      <p:cxnSp>
        <p:nvCxnSpPr>
          <p:cNvPr id="9" name="Straight Connector 8">
            <a:extLst>
              <a:ext uri="{FF2B5EF4-FFF2-40B4-BE49-F238E27FC236}">
                <a16:creationId xmlns:a16="http://schemas.microsoft.com/office/drawing/2014/main" id="{6C013190-1C54-4F18-A385-7731FA5DC6A2}"/>
              </a:ext>
            </a:extLst>
          </p:cNvPr>
          <p:cNvCxnSpPr/>
          <p:nvPr userDrawn="1"/>
        </p:nvCxnSpPr>
        <p:spPr>
          <a:xfrm flipV="1">
            <a:off x="467544" y="980728"/>
            <a:ext cx="8280920" cy="45534"/>
          </a:xfrm>
          <a:prstGeom prst="line">
            <a:avLst/>
          </a:prstGeom>
          <a:ln w="22225">
            <a:solidFill>
              <a:srgbClr val="0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3818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3E2147-600F-409E-89E1-9E5745A4735F}" type="slidenum">
              <a:rPr lang="en-US" smtClean="0"/>
              <a:t>‹#›</a:t>
            </a:fld>
            <a:endParaRPr lang="en-US"/>
          </a:p>
        </p:txBody>
      </p:sp>
      <p:pic>
        <p:nvPicPr>
          <p:cNvPr id="5" name="Picture 4">
            <a:extLst>
              <a:ext uri="{FF2B5EF4-FFF2-40B4-BE49-F238E27FC236}">
                <a16:creationId xmlns:a16="http://schemas.microsoft.com/office/drawing/2014/main" id="{AB82F6C5-5F12-4BBB-97F0-4BE989976DD6}"/>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46754" y="5694363"/>
            <a:ext cx="1208405" cy="990600"/>
          </a:xfrm>
          <a:prstGeom prst="rect">
            <a:avLst/>
          </a:prstGeom>
        </p:spPr>
      </p:pic>
      <p:sp>
        <p:nvSpPr>
          <p:cNvPr id="6" name="Rectangle 5">
            <a:extLst>
              <a:ext uri="{FF2B5EF4-FFF2-40B4-BE49-F238E27FC236}">
                <a16:creationId xmlns:a16="http://schemas.microsoft.com/office/drawing/2014/main" id="{7C1CB66B-A532-4AF5-AE7C-DFBAC62C6763}"/>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7" name="Picture 6">
            <a:extLst>
              <a:ext uri="{FF2B5EF4-FFF2-40B4-BE49-F238E27FC236}">
                <a16:creationId xmlns:a16="http://schemas.microsoft.com/office/drawing/2014/main" id="{CF7247D0-F147-49F2-B631-C84F2D874093}"/>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9662" y="5863979"/>
            <a:ext cx="1412875" cy="847725"/>
          </a:xfrm>
          <a:prstGeom prst="rect">
            <a:avLst/>
          </a:prstGeom>
          <a:noFill/>
          <a:ln>
            <a:noFill/>
          </a:ln>
        </p:spPr>
      </p:pic>
      <p:cxnSp>
        <p:nvCxnSpPr>
          <p:cNvPr id="8" name="Straight Connector 7">
            <a:extLst>
              <a:ext uri="{FF2B5EF4-FFF2-40B4-BE49-F238E27FC236}">
                <a16:creationId xmlns:a16="http://schemas.microsoft.com/office/drawing/2014/main" id="{F859403F-ED4E-4268-9A60-BB357DF5296B}"/>
              </a:ext>
            </a:extLst>
          </p:cNvPr>
          <p:cNvCxnSpPr/>
          <p:nvPr userDrawn="1"/>
        </p:nvCxnSpPr>
        <p:spPr>
          <a:xfrm flipV="1">
            <a:off x="467544" y="980728"/>
            <a:ext cx="8280920" cy="45534"/>
          </a:xfrm>
          <a:prstGeom prst="line">
            <a:avLst/>
          </a:prstGeom>
          <a:ln w="22225">
            <a:solidFill>
              <a:srgbClr val="0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077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E2147-600F-409E-89E1-9E5745A4735F}" type="slidenum">
              <a:rPr lang="en-US" smtClean="0"/>
              <a:t>‹#›</a:t>
            </a:fld>
            <a:endParaRPr lang="en-US"/>
          </a:p>
        </p:txBody>
      </p:sp>
      <p:pic>
        <p:nvPicPr>
          <p:cNvPr id="8" name="Picture 7">
            <a:extLst>
              <a:ext uri="{FF2B5EF4-FFF2-40B4-BE49-F238E27FC236}">
                <a16:creationId xmlns:a16="http://schemas.microsoft.com/office/drawing/2014/main" id="{930B4732-C185-4AA2-938B-BC0198CA6769}"/>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46754" y="5694363"/>
            <a:ext cx="1208405" cy="990600"/>
          </a:xfrm>
          <a:prstGeom prst="rect">
            <a:avLst/>
          </a:prstGeom>
        </p:spPr>
      </p:pic>
      <p:sp>
        <p:nvSpPr>
          <p:cNvPr id="9" name="Rectangle 8">
            <a:extLst>
              <a:ext uri="{FF2B5EF4-FFF2-40B4-BE49-F238E27FC236}">
                <a16:creationId xmlns:a16="http://schemas.microsoft.com/office/drawing/2014/main" id="{B9B06D22-E84A-4492-8461-C7422C9B6B4C}"/>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10" name="Picture 9">
            <a:extLst>
              <a:ext uri="{FF2B5EF4-FFF2-40B4-BE49-F238E27FC236}">
                <a16:creationId xmlns:a16="http://schemas.microsoft.com/office/drawing/2014/main" id="{46DE420E-DE21-41A4-B2BC-443CBA478341}"/>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9662" y="5863979"/>
            <a:ext cx="1412875" cy="847725"/>
          </a:xfrm>
          <a:prstGeom prst="rect">
            <a:avLst/>
          </a:prstGeom>
          <a:noFill/>
          <a:ln>
            <a:noFill/>
          </a:ln>
        </p:spPr>
      </p:pic>
      <p:cxnSp>
        <p:nvCxnSpPr>
          <p:cNvPr id="11" name="Straight Connector 10">
            <a:extLst>
              <a:ext uri="{FF2B5EF4-FFF2-40B4-BE49-F238E27FC236}">
                <a16:creationId xmlns:a16="http://schemas.microsoft.com/office/drawing/2014/main" id="{B5CDBBA5-358C-4DC2-B112-D5AB1D7AA520}"/>
              </a:ext>
            </a:extLst>
          </p:cNvPr>
          <p:cNvCxnSpPr/>
          <p:nvPr userDrawn="1"/>
        </p:nvCxnSpPr>
        <p:spPr>
          <a:xfrm flipV="1">
            <a:off x="467544" y="980728"/>
            <a:ext cx="8280920" cy="45534"/>
          </a:xfrm>
          <a:prstGeom prst="line">
            <a:avLst/>
          </a:prstGeom>
          <a:ln w="22225">
            <a:solidFill>
              <a:srgbClr val="0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1260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3E2147-600F-409E-89E1-9E5745A4735F}" type="slidenum">
              <a:rPr lang="en-US" smtClean="0"/>
              <a:t>‹#›</a:t>
            </a:fld>
            <a:endParaRPr lang="en-US"/>
          </a:p>
        </p:txBody>
      </p:sp>
      <p:pic>
        <p:nvPicPr>
          <p:cNvPr id="8" name="Picture 7">
            <a:extLst>
              <a:ext uri="{FF2B5EF4-FFF2-40B4-BE49-F238E27FC236}">
                <a16:creationId xmlns:a16="http://schemas.microsoft.com/office/drawing/2014/main" id="{DBA207C2-02F3-4079-9C2B-306F6665076F}"/>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46754" y="5694363"/>
            <a:ext cx="1208405" cy="990600"/>
          </a:xfrm>
          <a:prstGeom prst="rect">
            <a:avLst/>
          </a:prstGeom>
        </p:spPr>
      </p:pic>
      <p:sp>
        <p:nvSpPr>
          <p:cNvPr id="9" name="Rectangle 8">
            <a:extLst>
              <a:ext uri="{FF2B5EF4-FFF2-40B4-BE49-F238E27FC236}">
                <a16:creationId xmlns:a16="http://schemas.microsoft.com/office/drawing/2014/main" id="{B6167AAB-B333-4B6D-A549-E1D720127751}"/>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10" name="Picture 9">
            <a:extLst>
              <a:ext uri="{FF2B5EF4-FFF2-40B4-BE49-F238E27FC236}">
                <a16:creationId xmlns:a16="http://schemas.microsoft.com/office/drawing/2014/main" id="{A64A39EA-DC82-4430-BA85-87BEA6F45994}"/>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89662" y="5863979"/>
            <a:ext cx="1412875" cy="847725"/>
          </a:xfrm>
          <a:prstGeom prst="rect">
            <a:avLst/>
          </a:prstGeom>
          <a:noFill/>
          <a:ln>
            <a:noFill/>
          </a:ln>
        </p:spPr>
      </p:pic>
      <p:cxnSp>
        <p:nvCxnSpPr>
          <p:cNvPr id="11" name="Straight Connector 10">
            <a:extLst>
              <a:ext uri="{FF2B5EF4-FFF2-40B4-BE49-F238E27FC236}">
                <a16:creationId xmlns:a16="http://schemas.microsoft.com/office/drawing/2014/main" id="{F1AFC883-47D9-4286-87F4-0563F5606C5C}"/>
              </a:ext>
            </a:extLst>
          </p:cNvPr>
          <p:cNvCxnSpPr/>
          <p:nvPr userDrawn="1"/>
        </p:nvCxnSpPr>
        <p:spPr>
          <a:xfrm flipV="1">
            <a:off x="467544" y="980728"/>
            <a:ext cx="8280920" cy="45534"/>
          </a:xfrm>
          <a:prstGeom prst="line">
            <a:avLst/>
          </a:prstGeom>
          <a:ln w="22225">
            <a:solidFill>
              <a:srgbClr val="0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119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E2147-600F-409E-89E1-9E5745A4735F}" type="slidenum">
              <a:rPr lang="en-US" smtClean="0"/>
              <a:t>‹#›</a:t>
            </a:fld>
            <a:endParaRPr lang="en-US"/>
          </a:p>
        </p:txBody>
      </p:sp>
      <p:pic>
        <p:nvPicPr>
          <p:cNvPr id="7" name="Picture 6">
            <a:extLst>
              <a:ext uri="{FF2B5EF4-FFF2-40B4-BE49-F238E27FC236}">
                <a16:creationId xmlns:a16="http://schemas.microsoft.com/office/drawing/2014/main" id="{A3089ED7-4E39-49CD-8867-A0998F2354F8}"/>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746754" y="5694363"/>
            <a:ext cx="1208405" cy="990600"/>
          </a:xfrm>
          <a:prstGeom prst="rect">
            <a:avLst/>
          </a:prstGeom>
        </p:spPr>
      </p:pic>
      <p:sp>
        <p:nvSpPr>
          <p:cNvPr id="8" name="Rectangle 7">
            <a:extLst>
              <a:ext uri="{FF2B5EF4-FFF2-40B4-BE49-F238E27FC236}">
                <a16:creationId xmlns:a16="http://schemas.microsoft.com/office/drawing/2014/main" id="{BF845E37-E391-4511-8EA6-0F9D5857DCC0}"/>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9" name="Picture 8">
            <a:extLst>
              <a:ext uri="{FF2B5EF4-FFF2-40B4-BE49-F238E27FC236}">
                <a16:creationId xmlns:a16="http://schemas.microsoft.com/office/drawing/2014/main" id="{E3BD8EA7-BFE0-4E32-84B1-4F3DDB52646B}"/>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20579" y="5807469"/>
            <a:ext cx="1412875" cy="847725"/>
          </a:xfrm>
          <a:prstGeom prst="rect">
            <a:avLst/>
          </a:prstGeom>
          <a:noFill/>
          <a:ln>
            <a:noFill/>
          </a:ln>
        </p:spPr>
      </p:pic>
      <p:cxnSp>
        <p:nvCxnSpPr>
          <p:cNvPr id="10" name="Straight Connector 9">
            <a:extLst>
              <a:ext uri="{FF2B5EF4-FFF2-40B4-BE49-F238E27FC236}">
                <a16:creationId xmlns:a16="http://schemas.microsoft.com/office/drawing/2014/main" id="{801A532A-B893-41DE-AAB5-5F84CEA64CFE}"/>
              </a:ext>
            </a:extLst>
          </p:cNvPr>
          <p:cNvCxnSpPr/>
          <p:nvPr userDrawn="1"/>
        </p:nvCxnSpPr>
        <p:spPr>
          <a:xfrm flipV="1">
            <a:off x="467544" y="980728"/>
            <a:ext cx="8280920" cy="45534"/>
          </a:xfrm>
          <a:prstGeom prst="line">
            <a:avLst/>
          </a:prstGeom>
          <a:ln w="22225">
            <a:solidFill>
              <a:srgbClr val="00008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0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E2147-600F-409E-89E1-9E5745A4735F}" type="slidenum">
              <a:rPr lang="en-US" smtClean="0"/>
              <a:t>‹#›</a:t>
            </a:fld>
            <a:endParaRPr lang="en-US"/>
          </a:p>
        </p:txBody>
      </p:sp>
    </p:spTree>
    <p:extLst>
      <p:ext uri="{BB962C8B-B14F-4D97-AF65-F5344CB8AC3E}">
        <p14:creationId xmlns:p14="http://schemas.microsoft.com/office/powerpoint/2010/main" val="132809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3962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03526" y="6400306"/>
            <a:ext cx="2057400" cy="365125"/>
          </a:xfrm>
        </p:spPr>
        <p:txBody>
          <a:bodyPr/>
          <a:lstStyle>
            <a:lvl1pPr>
              <a:defRPr>
                <a:solidFill>
                  <a:schemeClr val="bg1">
                    <a:lumMod val="65000"/>
                  </a:schemeClr>
                </a:solidFill>
              </a:defRPr>
            </a:lvl1pPr>
          </a:lstStyle>
          <a:p>
            <a:r>
              <a:rPr lang="el-GR"/>
              <a:t>1</a:t>
            </a:r>
            <a:endParaRPr lang="en-US" dirty="0"/>
          </a:p>
        </p:txBody>
      </p:sp>
      <p:sp>
        <p:nvSpPr>
          <p:cNvPr id="9" name="Title 1">
            <a:extLst>
              <a:ext uri="{FF2B5EF4-FFF2-40B4-BE49-F238E27FC236}">
                <a16:creationId xmlns:a16="http://schemas.microsoft.com/office/drawing/2014/main" id="{AA046377-7915-4C26-9870-9EE9262CBFC2}"/>
              </a:ext>
            </a:extLst>
          </p:cNvPr>
          <p:cNvSpPr txBox="1">
            <a:spLocks/>
          </p:cNvSpPr>
          <p:nvPr userDrawn="1"/>
        </p:nvSpPr>
        <p:spPr>
          <a:xfrm>
            <a:off x="1820174" y="351462"/>
            <a:ext cx="6695175" cy="533442"/>
          </a:xfrm>
          <a:prstGeom prst="rect">
            <a:avLst/>
          </a:prstGeom>
          <a:no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600" b="1" dirty="0">
                <a:solidFill>
                  <a:srgbClr val="000080"/>
                </a:solidFill>
              </a:rPr>
              <a:t>Μηχανισμός Στήριξης της Επιχειρηματικότητας Περιφέρειας Δυτικής Ελλάδας</a:t>
            </a:r>
            <a:endParaRPr lang="en-US" sz="1600" b="1" dirty="0">
              <a:solidFill>
                <a:srgbClr val="00008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DC2279FB-CD85-4169-B62E-63AB76BBC54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7498" y="209331"/>
            <a:ext cx="784275" cy="778812"/>
          </a:xfrm>
          <a:prstGeom prst="rect">
            <a:avLst/>
          </a:prstGeom>
          <a:noFill/>
          <a:ln>
            <a:noFill/>
          </a:ln>
        </p:spPr>
      </p:pic>
      <p:pic>
        <p:nvPicPr>
          <p:cNvPr id="13" name="Picture 12">
            <a:extLst>
              <a:ext uri="{FF2B5EF4-FFF2-40B4-BE49-F238E27FC236}">
                <a16:creationId xmlns:a16="http://schemas.microsoft.com/office/drawing/2014/main" id="{63530FF4-767E-4B9E-B0D7-582459D7085B}"/>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746754" y="5694363"/>
            <a:ext cx="1208405" cy="990600"/>
          </a:xfrm>
          <a:prstGeom prst="rect">
            <a:avLst/>
          </a:prstGeom>
        </p:spPr>
      </p:pic>
      <p:sp>
        <p:nvSpPr>
          <p:cNvPr id="14" name="Rectangle 13">
            <a:extLst>
              <a:ext uri="{FF2B5EF4-FFF2-40B4-BE49-F238E27FC236}">
                <a16:creationId xmlns:a16="http://schemas.microsoft.com/office/drawing/2014/main" id="{CBE169D2-D7B4-4220-AAF3-5EBC365F8792}"/>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15" name="Picture 14">
            <a:extLst>
              <a:ext uri="{FF2B5EF4-FFF2-40B4-BE49-F238E27FC236}">
                <a16:creationId xmlns:a16="http://schemas.microsoft.com/office/drawing/2014/main" id="{77CD068D-02E1-4641-AE0A-F7CF2734D8E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389662" y="5863979"/>
            <a:ext cx="1412875" cy="847725"/>
          </a:xfrm>
          <a:prstGeom prst="rect">
            <a:avLst/>
          </a:prstGeom>
          <a:noFill/>
          <a:ln>
            <a:noFill/>
          </a:ln>
        </p:spPr>
      </p:pic>
    </p:spTree>
    <p:extLst>
      <p:ext uri="{BB962C8B-B14F-4D97-AF65-F5344CB8AC3E}">
        <p14:creationId xmlns:p14="http://schemas.microsoft.com/office/powerpoint/2010/main" val="929180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42900" indent="-342900">
              <a:buSzPct val="1200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10650498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42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1"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425607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689936-A069-4EFB-9703-FC6FEC31A821}" type="datetimeFigureOut">
              <a:rPr lang="el-GR" smtClean="0"/>
              <a:pPr/>
              <a:t>22/12/2021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4F42BB1-CDFD-4471-882D-8D7CF035B9C8}" type="slidenum">
              <a:rPr lang="el-GR" smtClean="0"/>
              <a:pPr/>
              <a:t>‹#›</a:t>
            </a:fld>
            <a:endParaRPr lang="el-GR"/>
          </a:p>
        </p:txBody>
      </p:sp>
    </p:spTree>
    <p:extLst>
      <p:ext uri="{BB962C8B-B14F-4D97-AF65-F5344CB8AC3E}">
        <p14:creationId xmlns:p14="http://schemas.microsoft.com/office/powerpoint/2010/main" val="384923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DDA99FA-233E-4D20-B627-A6CB28D76748}"/>
              </a:ext>
            </a:extLst>
          </p:cNvPr>
          <p:cNvCxnSpPr>
            <a:cxnSpLocks/>
          </p:cNvCxnSpPr>
          <p:nvPr userDrawn="1"/>
        </p:nvCxnSpPr>
        <p:spPr>
          <a:xfrm flipV="1">
            <a:off x="467544" y="980728"/>
            <a:ext cx="7992888" cy="45534"/>
          </a:xfrm>
          <a:prstGeom prst="line">
            <a:avLst/>
          </a:prstGeom>
          <a:ln w="22225">
            <a:solidFill>
              <a:srgbClr val="00A3F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500DE0D-8400-41AF-BBF2-A3504EAE25BD}"/>
              </a:ext>
            </a:extLst>
          </p:cNvPr>
          <p:cNvGrpSpPr/>
          <p:nvPr userDrawn="1"/>
        </p:nvGrpSpPr>
        <p:grpSpPr>
          <a:xfrm>
            <a:off x="927125" y="5661248"/>
            <a:ext cx="7289750" cy="1008112"/>
            <a:chOff x="58675" y="5528311"/>
            <a:chExt cx="8343282" cy="1193165"/>
          </a:xfrm>
        </p:grpSpPr>
        <p:pic>
          <p:nvPicPr>
            <p:cNvPr id="12" name="Picture 11">
              <a:extLst>
                <a:ext uri="{FF2B5EF4-FFF2-40B4-BE49-F238E27FC236}">
                  <a16:creationId xmlns:a16="http://schemas.microsoft.com/office/drawing/2014/main" id="{08AAEDA6-1513-496F-8E43-9A4766B5DFD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3" name="Picture 12">
              <a:extLst>
                <a:ext uri="{FF2B5EF4-FFF2-40B4-BE49-F238E27FC236}">
                  <a16:creationId xmlns:a16="http://schemas.microsoft.com/office/drawing/2014/main" id="{0C63C11F-7532-484C-A01F-BB0054B30E4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139578" y="5953125"/>
              <a:ext cx="4181475" cy="343535"/>
            </a:xfrm>
            <a:prstGeom prst="rect">
              <a:avLst/>
            </a:prstGeom>
            <a:noFill/>
            <a:ln>
              <a:noFill/>
            </a:ln>
          </p:spPr>
        </p:pic>
        <p:pic>
          <p:nvPicPr>
            <p:cNvPr id="14" name="Picture 13">
              <a:extLst>
                <a:ext uri="{FF2B5EF4-FFF2-40B4-BE49-F238E27FC236}">
                  <a16:creationId xmlns:a16="http://schemas.microsoft.com/office/drawing/2014/main" id="{C7483970-7771-4AA9-AB20-6D1B926B6A32}"/>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pic>
        <p:nvPicPr>
          <p:cNvPr id="16" name="Picture 15" descr="A picture containing icon&#10;&#10;Description automatically generated">
            <a:extLst>
              <a:ext uri="{FF2B5EF4-FFF2-40B4-BE49-F238E27FC236}">
                <a16:creationId xmlns:a16="http://schemas.microsoft.com/office/drawing/2014/main" id="{15983452-FED1-4093-AF83-84E55A4F91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4368" y="332656"/>
            <a:ext cx="1080120" cy="929759"/>
          </a:xfrm>
          <a:prstGeom prst="rect">
            <a:avLst/>
          </a:prstGeom>
        </p:spPr>
      </p:pic>
    </p:spTree>
    <p:extLst>
      <p:ext uri="{BB962C8B-B14F-4D97-AF65-F5344CB8AC3E}">
        <p14:creationId xmlns:p14="http://schemas.microsoft.com/office/powerpoint/2010/main" val="1462469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3962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803526" y="6400306"/>
            <a:ext cx="2057400" cy="365125"/>
          </a:xfrm>
        </p:spPr>
        <p:txBody>
          <a:bodyPr/>
          <a:lstStyle>
            <a:lvl1pPr>
              <a:defRPr>
                <a:solidFill>
                  <a:schemeClr val="bg1">
                    <a:lumMod val="65000"/>
                  </a:schemeClr>
                </a:solidFill>
              </a:defRPr>
            </a:lvl1pPr>
          </a:lstStyle>
          <a:p>
            <a:r>
              <a:rPr lang="el-GR"/>
              <a:t>1</a:t>
            </a:r>
            <a:endParaRPr lang="en-US" dirty="0"/>
          </a:p>
        </p:txBody>
      </p:sp>
      <p:sp>
        <p:nvSpPr>
          <p:cNvPr id="9" name="Title 1">
            <a:extLst>
              <a:ext uri="{FF2B5EF4-FFF2-40B4-BE49-F238E27FC236}">
                <a16:creationId xmlns:a16="http://schemas.microsoft.com/office/drawing/2014/main" id="{AA046377-7915-4C26-9870-9EE9262CBFC2}"/>
              </a:ext>
            </a:extLst>
          </p:cNvPr>
          <p:cNvSpPr txBox="1">
            <a:spLocks/>
          </p:cNvSpPr>
          <p:nvPr userDrawn="1"/>
        </p:nvSpPr>
        <p:spPr>
          <a:xfrm>
            <a:off x="1820174" y="351462"/>
            <a:ext cx="6695175" cy="533442"/>
          </a:xfrm>
          <a:prstGeom prst="rect">
            <a:avLst/>
          </a:prstGeom>
          <a:no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600" b="1" dirty="0">
                <a:solidFill>
                  <a:srgbClr val="000080"/>
                </a:solidFill>
              </a:rPr>
              <a:t>Μηχανισμός Στήριξης της Επιχειρηματικότητας Περιφέρειας Δυτικής Ελλάδας</a:t>
            </a:r>
            <a:endParaRPr lang="en-US" sz="1600" b="1" dirty="0">
              <a:solidFill>
                <a:srgbClr val="000080"/>
              </a:solidFill>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DC2279FB-CD85-4169-B62E-63AB76BBC54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7498" y="209331"/>
            <a:ext cx="784275" cy="778812"/>
          </a:xfrm>
          <a:prstGeom prst="rect">
            <a:avLst/>
          </a:prstGeom>
          <a:noFill/>
          <a:ln>
            <a:noFill/>
          </a:ln>
        </p:spPr>
      </p:pic>
      <p:pic>
        <p:nvPicPr>
          <p:cNvPr id="13" name="Picture 12">
            <a:extLst>
              <a:ext uri="{FF2B5EF4-FFF2-40B4-BE49-F238E27FC236}">
                <a16:creationId xmlns:a16="http://schemas.microsoft.com/office/drawing/2014/main" id="{52C34BA6-3B3F-4378-B1FA-F7A5E139E670}"/>
              </a:ext>
            </a:extLst>
          </p:cNvPr>
          <p:cNvPicPr/>
          <p:nvPr userDrawn="1"/>
        </p:nvPicPr>
        <p:blipFill>
          <a:blip r:embed="rId3" cstate="print">
            <a:extLst>
              <a:ext uri="{28A0092B-C50C-407E-A947-70E740481C1C}">
                <a14:useLocalDpi xmlns:a14="http://schemas.microsoft.com/office/drawing/2010/main" val="0"/>
              </a:ext>
            </a:extLst>
          </a:blip>
          <a:stretch>
            <a:fillRect/>
          </a:stretch>
        </p:blipFill>
        <p:spPr>
          <a:xfrm>
            <a:off x="881692" y="5800894"/>
            <a:ext cx="1208405" cy="990600"/>
          </a:xfrm>
          <a:prstGeom prst="rect">
            <a:avLst/>
          </a:prstGeom>
        </p:spPr>
      </p:pic>
      <p:sp>
        <p:nvSpPr>
          <p:cNvPr id="14" name="Rectangle 13">
            <a:extLst>
              <a:ext uri="{FF2B5EF4-FFF2-40B4-BE49-F238E27FC236}">
                <a16:creationId xmlns:a16="http://schemas.microsoft.com/office/drawing/2014/main" id="{7B988998-E531-40D0-B2FA-2112202164A9}"/>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15" name="Picture 14">
            <a:extLst>
              <a:ext uri="{FF2B5EF4-FFF2-40B4-BE49-F238E27FC236}">
                <a16:creationId xmlns:a16="http://schemas.microsoft.com/office/drawing/2014/main" id="{AAF35B30-55D6-42EA-ADC7-C7D36914453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21635" y="5867400"/>
            <a:ext cx="1412875" cy="847725"/>
          </a:xfrm>
          <a:prstGeom prst="rect">
            <a:avLst/>
          </a:prstGeom>
          <a:noFill/>
          <a:ln>
            <a:noFill/>
          </a:ln>
        </p:spPr>
      </p:pic>
    </p:spTree>
    <p:extLst>
      <p:ext uri="{BB962C8B-B14F-4D97-AF65-F5344CB8AC3E}">
        <p14:creationId xmlns:p14="http://schemas.microsoft.com/office/powerpoint/2010/main" val="4143836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3E2147-600F-409E-89E1-9E5745A4735F}" type="slidenum">
              <a:rPr lang="en-US" smtClean="0"/>
              <a:t>‹#›</a:t>
            </a:fld>
            <a:endParaRPr lang="en-US"/>
          </a:p>
        </p:txBody>
      </p:sp>
      <p:grpSp>
        <p:nvGrpSpPr>
          <p:cNvPr id="7" name="Group 6">
            <a:extLst>
              <a:ext uri="{FF2B5EF4-FFF2-40B4-BE49-F238E27FC236}">
                <a16:creationId xmlns:a16="http://schemas.microsoft.com/office/drawing/2014/main" id="{818CD276-559D-41E6-8E15-8DB1D6C96B97}"/>
              </a:ext>
            </a:extLst>
          </p:cNvPr>
          <p:cNvGrpSpPr/>
          <p:nvPr userDrawn="1"/>
        </p:nvGrpSpPr>
        <p:grpSpPr>
          <a:xfrm>
            <a:off x="971600" y="5661248"/>
            <a:ext cx="7289750" cy="1008112"/>
            <a:chOff x="58675" y="5528311"/>
            <a:chExt cx="8343282" cy="1193165"/>
          </a:xfrm>
        </p:grpSpPr>
        <p:pic>
          <p:nvPicPr>
            <p:cNvPr id="33" name="Picture 32">
              <a:extLst>
                <a:ext uri="{FF2B5EF4-FFF2-40B4-BE49-F238E27FC236}">
                  <a16:creationId xmlns:a16="http://schemas.microsoft.com/office/drawing/2014/main" id="{AC4D4201-88EE-48F7-A5DD-462B0A00CA5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34" name="Picture 33">
              <a:extLst>
                <a:ext uri="{FF2B5EF4-FFF2-40B4-BE49-F238E27FC236}">
                  <a16:creationId xmlns:a16="http://schemas.microsoft.com/office/drawing/2014/main" id="{06699BC5-9C16-4E9C-9A61-545E674F8593}"/>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35" name="Picture 34">
              <a:extLst>
                <a:ext uri="{FF2B5EF4-FFF2-40B4-BE49-F238E27FC236}">
                  <a16:creationId xmlns:a16="http://schemas.microsoft.com/office/drawing/2014/main" id="{C8137AE4-6CD9-4B46-8F62-265982FC567B}"/>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87267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39627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3543300" y="5915039"/>
            <a:ext cx="2057400" cy="365125"/>
          </a:xfrm>
        </p:spPr>
        <p:txBody>
          <a:bodyPr/>
          <a:lstStyle>
            <a:lvl1pPr algn="ctr">
              <a:defRPr>
                <a:solidFill>
                  <a:schemeClr val="bg1">
                    <a:lumMod val="65000"/>
                  </a:schemeClr>
                </a:solidFill>
              </a:defRPr>
            </a:lvl1pPr>
          </a:lstStyle>
          <a:p>
            <a:r>
              <a:rPr lang="el-GR" dirty="0"/>
              <a:t>1</a:t>
            </a:r>
            <a:endParaRPr lang="en-US" dirty="0"/>
          </a:p>
        </p:txBody>
      </p:sp>
      <p:sp>
        <p:nvSpPr>
          <p:cNvPr id="9" name="Title 1">
            <a:extLst>
              <a:ext uri="{FF2B5EF4-FFF2-40B4-BE49-F238E27FC236}">
                <a16:creationId xmlns:a16="http://schemas.microsoft.com/office/drawing/2014/main" id="{AA046377-7915-4C26-9870-9EE9262CBFC2}"/>
              </a:ext>
            </a:extLst>
          </p:cNvPr>
          <p:cNvSpPr txBox="1">
            <a:spLocks/>
          </p:cNvSpPr>
          <p:nvPr userDrawn="1"/>
        </p:nvSpPr>
        <p:spPr>
          <a:xfrm>
            <a:off x="1311774" y="351462"/>
            <a:ext cx="7436690" cy="763747"/>
          </a:xfrm>
          <a:prstGeom prst="rect">
            <a:avLst/>
          </a:prstGeom>
          <a:solidFill>
            <a:schemeClr val="bg1"/>
          </a:solid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1800" b="1" dirty="0">
              <a:solidFill>
                <a:srgbClr val="000080"/>
              </a:solidFill>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10BEBA1E-AB39-4587-A9A5-2088CB3BFE4C}"/>
              </a:ext>
            </a:extLst>
          </p:cNvPr>
          <p:cNvCxnSpPr/>
          <p:nvPr userDrawn="1"/>
        </p:nvCxnSpPr>
        <p:spPr>
          <a:xfrm flipV="1">
            <a:off x="467544" y="980728"/>
            <a:ext cx="8280920" cy="45534"/>
          </a:xfrm>
          <a:prstGeom prst="line">
            <a:avLst/>
          </a:prstGeom>
          <a:ln w="22225">
            <a:solidFill>
              <a:srgbClr val="00008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0C835DBA-C211-43D3-898E-EF6F6D3C2741}"/>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6777" y="5528311"/>
            <a:ext cx="1247140" cy="1193165"/>
          </a:xfrm>
          <a:prstGeom prst="rect">
            <a:avLst/>
          </a:prstGeom>
          <a:noFill/>
          <a:ln>
            <a:noFill/>
          </a:ln>
        </p:spPr>
      </p:pic>
      <p:pic>
        <p:nvPicPr>
          <p:cNvPr id="12" name="Picture 11">
            <a:extLst>
              <a:ext uri="{FF2B5EF4-FFF2-40B4-BE49-F238E27FC236}">
                <a16:creationId xmlns:a16="http://schemas.microsoft.com/office/drawing/2014/main" id="{A13E8B75-BDDB-4774-8DFF-A23EE57741EB}"/>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6" name="Picture 15">
            <a:extLst>
              <a:ext uri="{FF2B5EF4-FFF2-40B4-BE49-F238E27FC236}">
                <a16:creationId xmlns:a16="http://schemas.microsoft.com/office/drawing/2014/main" id="{6CE8AF19-22DD-42A1-A819-EDCAF86B5A41}"/>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spTree>
    <p:extLst>
      <p:ext uri="{BB962C8B-B14F-4D97-AF65-F5344CB8AC3E}">
        <p14:creationId xmlns:p14="http://schemas.microsoft.com/office/powerpoint/2010/main" val="82312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2DDA99FA-233E-4D20-B627-A6CB28D76748}"/>
              </a:ext>
            </a:extLst>
          </p:cNvPr>
          <p:cNvCxnSpPr>
            <a:cxnSpLocks/>
          </p:cNvCxnSpPr>
          <p:nvPr userDrawn="1"/>
        </p:nvCxnSpPr>
        <p:spPr>
          <a:xfrm flipV="1">
            <a:off x="467544" y="980728"/>
            <a:ext cx="7992888" cy="45534"/>
          </a:xfrm>
          <a:prstGeom prst="line">
            <a:avLst/>
          </a:prstGeom>
          <a:ln w="22225">
            <a:solidFill>
              <a:srgbClr val="00A3F2"/>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9500DE0D-8400-41AF-BBF2-A3504EAE25BD}"/>
              </a:ext>
            </a:extLst>
          </p:cNvPr>
          <p:cNvGrpSpPr/>
          <p:nvPr userDrawn="1"/>
        </p:nvGrpSpPr>
        <p:grpSpPr>
          <a:xfrm>
            <a:off x="971600" y="5661248"/>
            <a:ext cx="7289750" cy="1008112"/>
            <a:chOff x="58675" y="5528311"/>
            <a:chExt cx="8343282" cy="1193165"/>
          </a:xfrm>
        </p:grpSpPr>
        <p:pic>
          <p:nvPicPr>
            <p:cNvPr id="12" name="Picture 11">
              <a:extLst>
                <a:ext uri="{FF2B5EF4-FFF2-40B4-BE49-F238E27FC236}">
                  <a16:creationId xmlns:a16="http://schemas.microsoft.com/office/drawing/2014/main" id="{08AAEDA6-1513-496F-8E43-9A4766B5DFD8}"/>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3" name="Picture 12">
              <a:extLst>
                <a:ext uri="{FF2B5EF4-FFF2-40B4-BE49-F238E27FC236}">
                  <a16:creationId xmlns:a16="http://schemas.microsoft.com/office/drawing/2014/main" id="{0C63C11F-7532-484C-A01F-BB0054B30E45}"/>
                </a:ext>
              </a:extLst>
            </p:cNvPr>
            <p:cNvPicPr/>
            <p:nvPr userDrawn="1"/>
          </p:nvPicPr>
          <p:blipFill>
            <a:blip r:embed="rId3">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4" name="Picture 13">
              <a:extLst>
                <a:ext uri="{FF2B5EF4-FFF2-40B4-BE49-F238E27FC236}">
                  <a16:creationId xmlns:a16="http://schemas.microsoft.com/office/drawing/2014/main" id="{C7483970-7771-4AA9-AB20-6D1B926B6A32}"/>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pic>
        <p:nvPicPr>
          <p:cNvPr id="16" name="Picture 15" descr="A picture containing icon&#10;&#10;Description automatically generated">
            <a:extLst>
              <a:ext uri="{FF2B5EF4-FFF2-40B4-BE49-F238E27FC236}">
                <a16:creationId xmlns:a16="http://schemas.microsoft.com/office/drawing/2014/main" id="{15983452-FED1-4093-AF83-84E55A4F91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884368" y="332656"/>
            <a:ext cx="1080120" cy="929759"/>
          </a:xfrm>
          <a:prstGeom prst="rect">
            <a:avLst/>
          </a:prstGeom>
        </p:spPr>
      </p:pic>
    </p:spTree>
    <p:extLst>
      <p:ext uri="{BB962C8B-B14F-4D97-AF65-F5344CB8AC3E}">
        <p14:creationId xmlns:p14="http://schemas.microsoft.com/office/powerpoint/2010/main" val="3331615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image" Target="../media/image5.emf"/><Relationship Id="rId2" Type="http://schemas.openxmlformats.org/officeDocument/2006/relationships/slideLayout" Target="../slideLayouts/slideLayout7.xml"/><Relationship Id="rId16"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image" Target="../media/image7.tiff"/><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6"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600" y="609600"/>
            <a:ext cx="6347713" cy="13208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2160590"/>
            <a:ext cx="6347714" cy="388077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5405258" y="6041365"/>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689936-A069-4EFB-9703-FC6FEC31A821}" type="datetimeFigureOut">
              <a:rPr lang="el-GR" smtClean="0"/>
              <a:pPr/>
              <a:t>22/12/2021</a:t>
            </a:fld>
            <a:endParaRPr lang="el-GR"/>
          </a:p>
        </p:txBody>
      </p:sp>
      <p:sp>
        <p:nvSpPr>
          <p:cNvPr id="5" name="Footer Placeholder 4"/>
          <p:cNvSpPr>
            <a:spLocks noGrp="1"/>
          </p:cNvSpPr>
          <p:nvPr>
            <p:ph type="ftr" sz="quarter" idx="3"/>
          </p:nvPr>
        </p:nvSpPr>
        <p:spPr>
          <a:xfrm>
            <a:off x="609599" y="6041365"/>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444677" y="6041365"/>
            <a:ext cx="512638" cy="365125"/>
          </a:xfrm>
          <a:prstGeom prst="rect">
            <a:avLst/>
          </a:prstGeom>
        </p:spPr>
        <p:txBody>
          <a:bodyPr vert="horz" lIns="91440" tIns="45720" rIns="91440" bIns="45720" rtlCol="0" anchor="ctr"/>
          <a:lstStyle>
            <a:lvl1pPr algn="r">
              <a:defRPr sz="900">
                <a:solidFill>
                  <a:schemeClr val="accent1"/>
                </a:solidFill>
              </a:defRPr>
            </a:lvl1pPr>
          </a:lstStyle>
          <a:p>
            <a:fld id="{F4F42BB1-CDFD-4471-882D-8D7CF035B9C8}" type="slidenum">
              <a:rPr lang="el-GR" smtClean="0"/>
              <a:pPr/>
              <a:t>‹#›</a:t>
            </a:fld>
            <a:endParaRPr lang="el-GR"/>
          </a:p>
        </p:txBody>
      </p:sp>
    </p:spTree>
    <p:extLst>
      <p:ext uri="{BB962C8B-B14F-4D97-AF65-F5344CB8AC3E}">
        <p14:creationId xmlns:p14="http://schemas.microsoft.com/office/powerpoint/2010/main" val="404205503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4" r:id="rId4"/>
    <p:sldLayoutId id="2147483685" r:id="rId5"/>
  </p:sldLayoutIdLst>
  <p:txStyles>
    <p:titleStyle>
      <a:lvl1pPr algn="l" defTabSz="457200" rtl="0" eaLnBrk="1" latinLnBrk="0" hangingPunct="1">
        <a:spcBef>
          <a:spcPct val="0"/>
        </a:spcBef>
        <a:buNone/>
        <a:defRPr sz="3600" kern="1200">
          <a:solidFill>
            <a:schemeClr val="accent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E3000F"/>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Calibri" panose="020F0502020204030204" pitchFamily="34" charset="0"/>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Calibri" panose="020F0502020204030204" pitchFamily="34" charset="0"/>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Calibri" panose="020F0502020204030204" pitchFamily="34" charset="0"/>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E2147-600F-409E-89E1-9E5745A4735F}" type="slidenum">
              <a:rPr lang="en-US" smtClean="0"/>
              <a:t>‹#›</a:t>
            </a:fld>
            <a:endParaRPr lang="en-US"/>
          </a:p>
        </p:txBody>
      </p:sp>
      <p:sp>
        <p:nvSpPr>
          <p:cNvPr id="7" name="Title 1">
            <a:extLst>
              <a:ext uri="{FF2B5EF4-FFF2-40B4-BE49-F238E27FC236}">
                <a16:creationId xmlns:a16="http://schemas.microsoft.com/office/drawing/2014/main" id="{39B1674C-5591-4D23-82AA-8525D4EE89AB}"/>
              </a:ext>
            </a:extLst>
          </p:cNvPr>
          <p:cNvSpPr txBox="1">
            <a:spLocks/>
          </p:cNvSpPr>
          <p:nvPr userDrawn="1"/>
        </p:nvSpPr>
        <p:spPr>
          <a:xfrm>
            <a:off x="1820174" y="351462"/>
            <a:ext cx="6695175" cy="533442"/>
          </a:xfrm>
          <a:prstGeom prst="rect">
            <a:avLst/>
          </a:prstGeom>
          <a:noFill/>
          <a:ln>
            <a:noFill/>
          </a:ln>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l-GR" sz="1600" b="1" dirty="0">
                <a:solidFill>
                  <a:srgbClr val="000080"/>
                </a:solidFill>
              </a:rPr>
              <a:t>Μηχανισμός Στήριξης της Επιχειρηματικότητας Περιφέρειας Δυτικής Ελλάδας</a:t>
            </a:r>
            <a:endParaRPr lang="en-US" sz="1600" b="1" dirty="0">
              <a:solidFill>
                <a:srgbClr val="000080"/>
              </a:solidFill>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121733A-409D-41CF-8AB7-4C70F405EAFC}"/>
              </a:ext>
            </a:extLst>
          </p:cNvPr>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27498" y="209331"/>
            <a:ext cx="784275" cy="778812"/>
          </a:xfrm>
          <a:prstGeom prst="rect">
            <a:avLst/>
          </a:prstGeom>
          <a:noFill/>
          <a:ln>
            <a:noFill/>
          </a:ln>
        </p:spPr>
      </p:pic>
      <p:pic>
        <p:nvPicPr>
          <p:cNvPr id="12" name="Picture 11">
            <a:extLst>
              <a:ext uri="{FF2B5EF4-FFF2-40B4-BE49-F238E27FC236}">
                <a16:creationId xmlns:a16="http://schemas.microsoft.com/office/drawing/2014/main" id="{FADAF324-E208-44CF-A976-DE725A3401DF}"/>
              </a:ext>
            </a:extLst>
          </p:cNvPr>
          <p:cNvPicPr/>
          <p:nvPr userDrawn="1"/>
        </p:nvPicPr>
        <p:blipFill>
          <a:blip r:embed="rId18" cstate="print">
            <a:extLst>
              <a:ext uri="{28A0092B-C50C-407E-A947-70E740481C1C}">
                <a14:useLocalDpi xmlns:a14="http://schemas.microsoft.com/office/drawing/2010/main" val="0"/>
              </a:ext>
            </a:extLst>
          </a:blip>
          <a:stretch>
            <a:fillRect/>
          </a:stretch>
        </p:blipFill>
        <p:spPr>
          <a:xfrm>
            <a:off x="971600" y="5877272"/>
            <a:ext cx="1027393" cy="842214"/>
          </a:xfrm>
          <a:prstGeom prst="rect">
            <a:avLst/>
          </a:prstGeom>
        </p:spPr>
      </p:pic>
      <p:sp>
        <p:nvSpPr>
          <p:cNvPr id="13" name="Rectangle 12">
            <a:extLst>
              <a:ext uri="{FF2B5EF4-FFF2-40B4-BE49-F238E27FC236}">
                <a16:creationId xmlns:a16="http://schemas.microsoft.com/office/drawing/2014/main" id="{3D8A1492-AB7B-490F-8E35-50C845EBE40B}"/>
              </a:ext>
            </a:extLst>
          </p:cNvPr>
          <p:cNvSpPr/>
          <p:nvPr userDrawn="1"/>
        </p:nvSpPr>
        <p:spPr>
          <a:xfrm>
            <a:off x="2474762" y="6285700"/>
            <a:ext cx="4572000" cy="271869"/>
          </a:xfrm>
          <a:prstGeom prst="rect">
            <a:avLst/>
          </a:prstGeom>
        </p:spPr>
        <p:txBody>
          <a:bodyPr>
            <a:spAutoFit/>
          </a:bodyPr>
          <a:lstStyle/>
          <a:p>
            <a:pPr algn="just">
              <a:lnSpc>
                <a:spcPts val="1400"/>
              </a:lnSpc>
              <a:spcBef>
                <a:spcPts val="600"/>
              </a:spcBef>
              <a:spcAft>
                <a:spcPts val="600"/>
              </a:spcAft>
              <a:tabLst>
                <a:tab pos="2637155" algn="ctr"/>
                <a:tab pos="5274310" algn="r"/>
              </a:tabLst>
            </a:pPr>
            <a:r>
              <a:rPr lang="el-GR" sz="1200" b="1" dirty="0">
                <a:latin typeface="Calibri" panose="020F0502020204030204" pitchFamily="34" charset="0"/>
                <a:ea typeface="Times New Roman" panose="02020603050405020304" pitchFamily="18" charset="0"/>
                <a:cs typeface="Times New Roman" panose="02020603050405020304" pitchFamily="18" charset="0"/>
              </a:rPr>
              <a:t>Με τη συγχρηματοδότηση της Ελλάδας και της Ευρωπαϊκής Ένωσης </a:t>
            </a:r>
          </a:p>
        </p:txBody>
      </p:sp>
      <p:pic>
        <p:nvPicPr>
          <p:cNvPr id="14" name="Picture 13">
            <a:extLst>
              <a:ext uri="{FF2B5EF4-FFF2-40B4-BE49-F238E27FC236}">
                <a16:creationId xmlns:a16="http://schemas.microsoft.com/office/drawing/2014/main" id="{3E15E801-1E58-4211-ABD9-D14762A09D24}"/>
              </a:ext>
            </a:extLst>
          </p:cNvPr>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370120" y="5872331"/>
            <a:ext cx="1208368" cy="725021"/>
          </a:xfrm>
          <a:prstGeom prst="rect">
            <a:avLst/>
          </a:prstGeom>
          <a:noFill/>
          <a:ln>
            <a:noFill/>
          </a:ln>
        </p:spPr>
      </p:pic>
    </p:spTree>
    <p:extLst>
      <p:ext uri="{BB962C8B-B14F-4D97-AF65-F5344CB8AC3E}">
        <p14:creationId xmlns:p14="http://schemas.microsoft.com/office/powerpoint/2010/main" val="366043977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3.tiff"/><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9.tif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3.tiff"/><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67208C-CB09-4119-9A9F-0EC8C4EF44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474" b="12900"/>
          <a:stretch/>
        </p:blipFill>
        <p:spPr>
          <a:xfrm>
            <a:off x="0" y="2690242"/>
            <a:ext cx="9144000" cy="2333625"/>
          </a:xfrm>
          <a:prstGeom prst="rect">
            <a:avLst/>
          </a:prstGeom>
        </p:spPr>
      </p:pic>
      <p:pic>
        <p:nvPicPr>
          <p:cNvPr id="11" name="Picture 10">
            <a:extLst>
              <a:ext uri="{FF2B5EF4-FFF2-40B4-BE49-F238E27FC236}">
                <a16:creationId xmlns:a16="http://schemas.microsoft.com/office/drawing/2014/main" id="{F3C7EC64-F81A-4926-8DC1-836B3D95B76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1560" y="764704"/>
            <a:ext cx="7839873" cy="1296144"/>
          </a:xfrm>
          <a:prstGeom prst="rect">
            <a:avLst/>
          </a:prstGeom>
        </p:spPr>
      </p:pic>
      <p:sp>
        <p:nvSpPr>
          <p:cNvPr id="12" name="Rectangle 11">
            <a:extLst>
              <a:ext uri="{FF2B5EF4-FFF2-40B4-BE49-F238E27FC236}">
                <a16:creationId xmlns:a16="http://schemas.microsoft.com/office/drawing/2014/main" id="{B78DE2BA-0EE7-438E-8C8B-7A3BE7432812}"/>
              </a:ext>
            </a:extLst>
          </p:cNvPr>
          <p:cNvSpPr/>
          <p:nvPr/>
        </p:nvSpPr>
        <p:spPr>
          <a:xfrm>
            <a:off x="0" y="5013176"/>
            <a:ext cx="9144000" cy="144016"/>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AAD7DA4-6BC5-4358-B10B-519ADFFFBE25}"/>
              </a:ext>
            </a:extLst>
          </p:cNvPr>
          <p:cNvSpPr/>
          <p:nvPr/>
        </p:nvSpPr>
        <p:spPr>
          <a:xfrm>
            <a:off x="0" y="2636912"/>
            <a:ext cx="9144000" cy="144016"/>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402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10</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1077218"/>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altLang="el-GR" sz="1600" dirty="0">
                <a:solidFill>
                  <a:srgbClr val="002060"/>
                </a:solidFill>
                <a:cs typeface="Calibri" panose="020F0502020204030204" pitchFamily="34" charset="0"/>
              </a:rPr>
              <a:t>Ωστόσο, ένα από τα σημαντικότερα προβλήματα της Ελληνικής οικονομίας είναι ότι πραγματικό </a:t>
            </a:r>
            <a:r>
              <a:rPr lang="el-GR" altLang="el-GR" sz="1600" b="1" dirty="0">
                <a:solidFill>
                  <a:srgbClr val="002060"/>
                </a:solidFill>
                <a:cs typeface="Calibri" panose="020F0502020204030204" pitchFamily="34" charset="0"/>
              </a:rPr>
              <a:t>καθαρό απόθεμα παγίου κεφαλαίου </a:t>
            </a:r>
            <a:r>
              <a:rPr lang="el-GR" altLang="el-GR" sz="1600" dirty="0">
                <a:solidFill>
                  <a:srgbClr val="002060"/>
                </a:solidFill>
                <a:cs typeface="Calibri" panose="020F0502020204030204" pitchFamily="34" charset="0"/>
              </a:rPr>
              <a:t>βαίνει μειούμενο την τελευταία δεκαετία, με ετήσιους ρυθμούς μεταξύ -1,5% έως -1%, διαμορφώνοντας σημαντικό επενδυτικό κενό.</a:t>
            </a:r>
            <a:endParaRPr lang="el-GR" sz="1600" dirty="0">
              <a:solidFill>
                <a:srgbClr val="002060"/>
              </a:solidFill>
              <a:cs typeface="Calibri" panose="020F0502020204030204" pitchFamily="34" charset="0"/>
            </a:endParaRPr>
          </a:p>
        </p:txBody>
      </p:sp>
      <p:sp>
        <p:nvSpPr>
          <p:cNvPr id="12" name="TextBox 13">
            <a:extLst>
              <a:ext uri="{FF2B5EF4-FFF2-40B4-BE49-F238E27FC236}">
                <a16:creationId xmlns:a16="http://schemas.microsoft.com/office/drawing/2014/main" id="{6EE780D1-3B4F-4E93-8799-899614E3F96D}"/>
              </a:ext>
            </a:extLst>
          </p:cNvPr>
          <p:cNvSpPr txBox="1">
            <a:spLocks noChangeArrowheads="1"/>
          </p:cNvSpPr>
          <p:nvPr/>
        </p:nvSpPr>
        <p:spPr bwMode="auto">
          <a:xfrm>
            <a:off x="7308304" y="5466597"/>
            <a:ext cx="1080119" cy="258762"/>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endParaRPr lang="en-US" sz="1000" dirty="0">
              <a:latin typeface="Calibri" pitchFamily="34" charset="0"/>
              <a:cs typeface="Times New Roman" pitchFamily="18" charset="0"/>
            </a:endParaRPr>
          </a:p>
        </p:txBody>
      </p:sp>
      <p:pic>
        <p:nvPicPr>
          <p:cNvPr id="2" name="Picture 1">
            <a:extLst>
              <a:ext uri="{FF2B5EF4-FFF2-40B4-BE49-F238E27FC236}">
                <a16:creationId xmlns:a16="http://schemas.microsoft.com/office/drawing/2014/main" id="{B8029CEE-90AC-4080-8385-491690F10472}"/>
              </a:ext>
            </a:extLst>
          </p:cNvPr>
          <p:cNvPicPr preferRelativeResize="0">
            <a:picLocks/>
          </p:cNvPicPr>
          <p:nvPr/>
        </p:nvPicPr>
        <p:blipFill>
          <a:blip r:embed="rId2"/>
          <a:stretch>
            <a:fillRect/>
          </a:stretch>
        </p:blipFill>
        <p:spPr>
          <a:xfrm>
            <a:off x="900000" y="2986776"/>
            <a:ext cx="7380000" cy="2305742"/>
          </a:xfrm>
          <a:prstGeom prst="rect">
            <a:avLst/>
          </a:prstGeom>
        </p:spPr>
      </p:pic>
      <p:sp>
        <p:nvSpPr>
          <p:cNvPr id="10" name="TextBox 12">
            <a:extLst>
              <a:ext uri="{FF2B5EF4-FFF2-40B4-BE49-F238E27FC236}">
                <a16:creationId xmlns:a16="http://schemas.microsoft.com/office/drawing/2014/main" id="{91BE79C8-EE16-400B-B80C-2FAA1F745920}"/>
              </a:ext>
            </a:extLst>
          </p:cNvPr>
          <p:cNvSpPr txBox="1">
            <a:spLocks noChangeArrowheads="1"/>
          </p:cNvSpPr>
          <p:nvPr/>
        </p:nvSpPr>
        <p:spPr bwMode="auto">
          <a:xfrm>
            <a:off x="1896579" y="2371610"/>
            <a:ext cx="5164137" cy="517525"/>
          </a:xfrm>
          <a:prstGeom prst="rect">
            <a:avLst/>
          </a:prstGeom>
          <a:noFill/>
          <a:ln w="9525">
            <a:noFill/>
            <a:miter lim="800000"/>
            <a:headEnd/>
            <a:tailEnd/>
          </a:ln>
        </p:spPr>
        <p:txBody>
          <a:bodyPr>
            <a:spAutoFit/>
          </a:bodyPr>
          <a:lstStyle/>
          <a:p>
            <a:pPr algn="ctr"/>
            <a:r>
              <a:rPr lang="el-GR" sz="1400" b="1" dirty="0">
                <a:latin typeface="Calibri" pitchFamily="34" charset="0"/>
                <a:cs typeface="Arial" charset="0"/>
              </a:rPr>
              <a:t>Πραγματικό καθαρό απόθεμα </a:t>
            </a:r>
            <a:endParaRPr lang="en-US" sz="1400" b="1" dirty="0">
              <a:latin typeface="Calibri" pitchFamily="34" charset="0"/>
              <a:cs typeface="Arial" charset="0"/>
            </a:endParaRPr>
          </a:p>
          <a:p>
            <a:pPr algn="ctr"/>
            <a:r>
              <a:rPr lang="el-GR" sz="1400" dirty="0">
                <a:latin typeface="Calibri" pitchFamily="34" charset="0"/>
                <a:cs typeface="Arial" charset="0"/>
              </a:rPr>
              <a:t>(</a:t>
            </a:r>
            <a:r>
              <a:rPr lang="en-US" sz="1400" dirty="0">
                <a:latin typeface="Calibri" pitchFamily="34" charset="0"/>
                <a:cs typeface="Arial" charset="0"/>
              </a:rPr>
              <a:t>1998-2021, </a:t>
            </a:r>
            <a:r>
              <a:rPr lang="el-GR" sz="1400" dirty="0">
                <a:latin typeface="Calibri" pitchFamily="34" charset="0"/>
                <a:cs typeface="Arial" charset="0"/>
              </a:rPr>
              <a:t>δείκτης &amp; % μεταβολές)</a:t>
            </a:r>
            <a:endParaRPr lang="en-US" sz="1400" dirty="0">
              <a:latin typeface="Calibri" pitchFamily="34" charset="0"/>
              <a:cs typeface="Arial" charset="0"/>
            </a:endParaRPr>
          </a:p>
        </p:txBody>
      </p:sp>
    </p:spTree>
    <p:extLst>
      <p:ext uri="{BB962C8B-B14F-4D97-AF65-F5344CB8AC3E}">
        <p14:creationId xmlns:p14="http://schemas.microsoft.com/office/powerpoint/2010/main" val="174460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11</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1477328"/>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Η </a:t>
            </a:r>
            <a:r>
              <a:rPr lang="el-GR" sz="1600" b="1" dirty="0">
                <a:solidFill>
                  <a:srgbClr val="002060"/>
                </a:solidFill>
                <a:cs typeface="Calibri" panose="020F0502020204030204" pitchFamily="34" charset="0"/>
              </a:rPr>
              <a:t>ανεργία</a:t>
            </a:r>
            <a:r>
              <a:rPr lang="el-GR" sz="1600" dirty="0">
                <a:solidFill>
                  <a:srgbClr val="002060"/>
                </a:solidFill>
                <a:cs typeface="Calibri" panose="020F0502020204030204" pitchFamily="34" charset="0"/>
              </a:rPr>
              <a:t> παραμένει σε υψηλά επίπεδα, ωστόσο εμφανίζει σημαντική αποκλιμάκωση. </a:t>
            </a: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Ωστόσο, ο ρυθμός αύξησης της απασχόλησης είναι πολύ χαμηλός. Η Ελλάδα βρίσκεται στην τελευταία θέση στην Ε.Ε.</a:t>
            </a:r>
            <a:r>
              <a:rPr lang="en-US" sz="1600" dirty="0">
                <a:solidFill>
                  <a:srgbClr val="002060"/>
                </a:solidFill>
                <a:cs typeface="Calibri" panose="020F0502020204030204" pitchFamily="34" charset="0"/>
              </a:rPr>
              <a:t> </a:t>
            </a:r>
            <a:r>
              <a:rPr lang="el-GR" sz="1600" dirty="0">
                <a:solidFill>
                  <a:srgbClr val="002060"/>
                </a:solidFill>
                <a:cs typeface="Calibri" panose="020F0502020204030204" pitchFamily="34" charset="0"/>
              </a:rPr>
              <a:t>αναφορικά με το βαθμό απασχόλησης του πληθυσμού της (2021</a:t>
            </a:r>
            <a:r>
              <a:rPr lang="en-US" sz="1600" dirty="0">
                <a:solidFill>
                  <a:srgbClr val="002060"/>
                </a:solidFill>
                <a:cs typeface="Calibri" panose="020F0502020204030204" pitchFamily="34" charset="0"/>
              </a:rPr>
              <a:t>Q2: 57%)</a:t>
            </a:r>
            <a:r>
              <a:rPr lang="el-GR" sz="1600" dirty="0">
                <a:solidFill>
                  <a:srgbClr val="002060"/>
                </a:solidFill>
                <a:cs typeface="Calibri" panose="020F0502020204030204" pitchFamily="34" charset="0"/>
              </a:rPr>
              <a:t>.</a:t>
            </a:r>
          </a:p>
        </p:txBody>
      </p:sp>
      <p:sp>
        <p:nvSpPr>
          <p:cNvPr id="12" name="TextBox 13">
            <a:extLst>
              <a:ext uri="{FF2B5EF4-FFF2-40B4-BE49-F238E27FC236}">
                <a16:creationId xmlns:a16="http://schemas.microsoft.com/office/drawing/2014/main" id="{6EE780D1-3B4F-4E93-8799-899614E3F96D}"/>
              </a:ext>
            </a:extLst>
          </p:cNvPr>
          <p:cNvSpPr txBox="1">
            <a:spLocks noChangeArrowheads="1"/>
          </p:cNvSpPr>
          <p:nvPr/>
        </p:nvSpPr>
        <p:spPr bwMode="auto">
          <a:xfrm>
            <a:off x="7308304" y="5466597"/>
            <a:ext cx="1080119" cy="258762"/>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endParaRPr lang="en-US" sz="1000" dirty="0">
              <a:latin typeface="Calibri" pitchFamily="34" charset="0"/>
              <a:cs typeface="Times New Roman" pitchFamily="18" charset="0"/>
            </a:endParaRPr>
          </a:p>
        </p:txBody>
      </p:sp>
      <p:pic>
        <p:nvPicPr>
          <p:cNvPr id="3" name="Picture 2">
            <a:extLst>
              <a:ext uri="{FF2B5EF4-FFF2-40B4-BE49-F238E27FC236}">
                <a16:creationId xmlns:a16="http://schemas.microsoft.com/office/drawing/2014/main" id="{6C0947E2-4B7E-4BD7-8A68-14E37B8299F8}"/>
              </a:ext>
            </a:extLst>
          </p:cNvPr>
          <p:cNvPicPr>
            <a:picLocks noChangeAspect="1"/>
          </p:cNvPicPr>
          <p:nvPr/>
        </p:nvPicPr>
        <p:blipFill>
          <a:blip r:embed="rId2"/>
          <a:stretch>
            <a:fillRect/>
          </a:stretch>
        </p:blipFill>
        <p:spPr>
          <a:xfrm>
            <a:off x="850875" y="3140968"/>
            <a:ext cx="7416824" cy="2327187"/>
          </a:xfrm>
          <a:prstGeom prst="rect">
            <a:avLst/>
          </a:prstGeom>
        </p:spPr>
      </p:pic>
      <p:sp>
        <p:nvSpPr>
          <p:cNvPr id="8" name="TextBox 12">
            <a:extLst>
              <a:ext uri="{FF2B5EF4-FFF2-40B4-BE49-F238E27FC236}">
                <a16:creationId xmlns:a16="http://schemas.microsoft.com/office/drawing/2014/main" id="{E8AE6C25-B039-47E5-B493-523A01D19A4E}"/>
              </a:ext>
            </a:extLst>
          </p:cNvPr>
          <p:cNvSpPr txBox="1">
            <a:spLocks noChangeArrowheads="1"/>
          </p:cNvSpPr>
          <p:nvPr/>
        </p:nvSpPr>
        <p:spPr bwMode="auto">
          <a:xfrm>
            <a:off x="1763688" y="2778606"/>
            <a:ext cx="5164137" cy="307777"/>
          </a:xfrm>
          <a:prstGeom prst="rect">
            <a:avLst/>
          </a:prstGeom>
          <a:noFill/>
          <a:ln w="9525">
            <a:noFill/>
            <a:miter lim="800000"/>
            <a:headEnd/>
            <a:tailEnd/>
          </a:ln>
        </p:spPr>
        <p:txBody>
          <a:bodyPr>
            <a:spAutoFit/>
          </a:bodyPr>
          <a:lstStyle/>
          <a:p>
            <a:pPr algn="ctr"/>
            <a:r>
              <a:rPr lang="el-GR" sz="1400" b="1" dirty="0">
                <a:latin typeface="Calibri" pitchFamily="34" charset="0"/>
                <a:cs typeface="Arial" charset="0"/>
              </a:rPr>
              <a:t>Ποσοστό απασχολουμένων </a:t>
            </a:r>
            <a:r>
              <a:rPr lang="el-GR" sz="1400" dirty="0">
                <a:latin typeface="Calibri" pitchFamily="34" charset="0"/>
                <a:cs typeface="Arial" charset="0"/>
              </a:rPr>
              <a:t>(2005</a:t>
            </a:r>
            <a:r>
              <a:rPr lang="en-US" sz="1400" dirty="0">
                <a:latin typeface="Calibri" pitchFamily="34" charset="0"/>
                <a:cs typeface="Arial" charset="0"/>
              </a:rPr>
              <a:t>Q1-2021Q2</a:t>
            </a:r>
            <a:r>
              <a:rPr lang="el-GR" sz="1400" dirty="0">
                <a:latin typeface="Calibri" pitchFamily="34" charset="0"/>
                <a:cs typeface="Arial" charset="0"/>
              </a:rPr>
              <a:t>)</a:t>
            </a:r>
            <a:endParaRPr lang="en-US" sz="1400" dirty="0">
              <a:latin typeface="Calibri" pitchFamily="34" charset="0"/>
              <a:cs typeface="Arial" charset="0"/>
            </a:endParaRPr>
          </a:p>
        </p:txBody>
      </p:sp>
    </p:spTree>
    <p:extLst>
      <p:ext uri="{BB962C8B-B14F-4D97-AF65-F5344CB8AC3E}">
        <p14:creationId xmlns:p14="http://schemas.microsoft.com/office/powerpoint/2010/main" val="528888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12</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830997"/>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b="1" dirty="0">
                <a:solidFill>
                  <a:srgbClr val="002060"/>
                </a:solidFill>
                <a:cs typeface="Calibri" panose="020F0502020204030204" pitchFamily="34" charset="0"/>
              </a:rPr>
              <a:t>Χαμηλοί επενδυτικοί ρυθμοί </a:t>
            </a:r>
            <a:r>
              <a:rPr lang="el-GR" sz="1600" dirty="0">
                <a:solidFill>
                  <a:srgbClr val="002060"/>
                </a:solidFill>
                <a:cs typeface="Calibri" panose="020F0502020204030204" pitchFamily="34" charset="0"/>
              </a:rPr>
              <a:t>και </a:t>
            </a:r>
            <a:r>
              <a:rPr lang="el-GR" sz="1600" b="1" dirty="0">
                <a:solidFill>
                  <a:srgbClr val="002060"/>
                </a:solidFill>
                <a:cs typeface="Calibri" panose="020F0502020204030204" pitchFamily="34" charset="0"/>
              </a:rPr>
              <a:t>μικρός βαθμός απασχόλησης </a:t>
            </a:r>
            <a:r>
              <a:rPr lang="el-GR" sz="1600" dirty="0">
                <a:solidFill>
                  <a:srgbClr val="002060"/>
                </a:solidFill>
                <a:cs typeface="Calibri" panose="020F0502020204030204" pitchFamily="34" charset="0"/>
              </a:rPr>
              <a:t>έχουν σαν αποτέλεσμα η </a:t>
            </a:r>
            <a:r>
              <a:rPr lang="el-GR" sz="1600" b="1" dirty="0">
                <a:solidFill>
                  <a:srgbClr val="002060"/>
                </a:solidFill>
                <a:cs typeface="Calibri" panose="020F0502020204030204" pitchFamily="34" charset="0"/>
              </a:rPr>
              <a:t>συνολική παραγωγικότητα των συντελεστών της παραγωγής να μην ανακάμπτει </a:t>
            </a:r>
            <a:r>
              <a:rPr lang="el-GR" sz="1600" dirty="0">
                <a:solidFill>
                  <a:srgbClr val="002060"/>
                </a:solidFill>
                <a:cs typeface="Calibri" panose="020F0502020204030204" pitchFamily="34" charset="0"/>
              </a:rPr>
              <a:t>όπως σε άλλες χώρες αντιστοίχου επιπέδου.</a:t>
            </a:r>
          </a:p>
        </p:txBody>
      </p:sp>
      <p:sp>
        <p:nvSpPr>
          <p:cNvPr id="12" name="TextBox 13">
            <a:extLst>
              <a:ext uri="{FF2B5EF4-FFF2-40B4-BE49-F238E27FC236}">
                <a16:creationId xmlns:a16="http://schemas.microsoft.com/office/drawing/2014/main" id="{6EE780D1-3B4F-4E93-8799-899614E3F96D}"/>
              </a:ext>
            </a:extLst>
          </p:cNvPr>
          <p:cNvSpPr txBox="1">
            <a:spLocks noChangeArrowheads="1"/>
          </p:cNvSpPr>
          <p:nvPr/>
        </p:nvSpPr>
        <p:spPr bwMode="auto">
          <a:xfrm>
            <a:off x="6516216" y="5466597"/>
            <a:ext cx="1872207" cy="258917"/>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AMECO</a:t>
            </a:r>
            <a:r>
              <a:rPr lang="el-GR" sz="1000" i="1" dirty="0">
                <a:latin typeface="Calibri" pitchFamily="34" charset="0"/>
                <a:cs typeface="Times New Roman" pitchFamily="18" charset="0"/>
              </a:rPr>
              <a:t> </a:t>
            </a:r>
            <a:r>
              <a:rPr lang="en-US" sz="1000" i="1" dirty="0">
                <a:latin typeface="Calibri" pitchFamily="34" charset="0"/>
                <a:cs typeface="Times New Roman" pitchFamily="18" charset="0"/>
              </a:rPr>
              <a:t>/</a:t>
            </a:r>
            <a:r>
              <a:rPr lang="el-GR" sz="1000" i="1" dirty="0">
                <a:latin typeface="Calibri" pitchFamily="34" charset="0"/>
                <a:cs typeface="Times New Roman" pitchFamily="18" charset="0"/>
              </a:rPr>
              <a:t> *Πρόβλεψη</a:t>
            </a:r>
            <a:endParaRPr lang="en-US" sz="1000" dirty="0">
              <a:latin typeface="Calibri" pitchFamily="34" charset="0"/>
              <a:cs typeface="Times New Roman" pitchFamily="18" charset="0"/>
            </a:endParaRPr>
          </a:p>
        </p:txBody>
      </p:sp>
      <p:pic>
        <p:nvPicPr>
          <p:cNvPr id="2" name="Picture 1">
            <a:extLst>
              <a:ext uri="{FF2B5EF4-FFF2-40B4-BE49-F238E27FC236}">
                <a16:creationId xmlns:a16="http://schemas.microsoft.com/office/drawing/2014/main" id="{77B51878-120C-4777-8342-145B4D41784F}"/>
              </a:ext>
            </a:extLst>
          </p:cNvPr>
          <p:cNvPicPr>
            <a:picLocks noChangeAspect="1"/>
          </p:cNvPicPr>
          <p:nvPr/>
        </p:nvPicPr>
        <p:blipFill>
          <a:blip r:embed="rId2"/>
          <a:stretch>
            <a:fillRect/>
          </a:stretch>
        </p:blipFill>
        <p:spPr>
          <a:xfrm>
            <a:off x="1057351" y="2492896"/>
            <a:ext cx="7187057" cy="2973701"/>
          </a:xfrm>
          <a:prstGeom prst="rect">
            <a:avLst/>
          </a:prstGeom>
        </p:spPr>
      </p:pic>
      <p:sp>
        <p:nvSpPr>
          <p:cNvPr id="8" name="TextBox 13">
            <a:extLst>
              <a:ext uri="{FF2B5EF4-FFF2-40B4-BE49-F238E27FC236}">
                <a16:creationId xmlns:a16="http://schemas.microsoft.com/office/drawing/2014/main" id="{A385EDEB-11F6-44EA-A9E8-CDB1CF66DEB5}"/>
              </a:ext>
            </a:extLst>
          </p:cNvPr>
          <p:cNvSpPr txBox="1">
            <a:spLocks noChangeArrowheads="1"/>
          </p:cNvSpPr>
          <p:nvPr/>
        </p:nvSpPr>
        <p:spPr bwMode="auto">
          <a:xfrm>
            <a:off x="2047379" y="2035992"/>
            <a:ext cx="5207000" cy="307975"/>
          </a:xfrm>
          <a:prstGeom prst="rect">
            <a:avLst/>
          </a:prstGeom>
          <a:noFill/>
          <a:ln w="9525">
            <a:noFill/>
            <a:miter lim="800000"/>
            <a:headEnd/>
            <a:tailEnd/>
          </a:ln>
        </p:spPr>
        <p:txBody>
          <a:bodyPr>
            <a:spAutoFit/>
          </a:bodyPr>
          <a:lstStyle/>
          <a:p>
            <a:pPr algn="ctr"/>
            <a:r>
              <a:rPr lang="el-GR" sz="1400" b="1" dirty="0">
                <a:latin typeface="Calibri" pitchFamily="34" charset="0"/>
                <a:cs typeface="Arial" charset="0"/>
              </a:rPr>
              <a:t>Συνολική παραγωγικότητα συντελεστών παραγωγής </a:t>
            </a:r>
            <a:r>
              <a:rPr lang="el-GR" sz="1400" dirty="0">
                <a:latin typeface="Calibri" pitchFamily="34" charset="0"/>
                <a:cs typeface="Arial" charset="0"/>
              </a:rPr>
              <a:t>(1998 = 100) </a:t>
            </a:r>
            <a:endParaRPr lang="en-US" sz="1400" dirty="0">
              <a:latin typeface="Calibri" pitchFamily="34" charset="0"/>
              <a:cs typeface="Arial" charset="0"/>
            </a:endParaRPr>
          </a:p>
        </p:txBody>
      </p:sp>
    </p:spTree>
    <p:extLst>
      <p:ext uri="{BB962C8B-B14F-4D97-AF65-F5344CB8AC3E}">
        <p14:creationId xmlns:p14="http://schemas.microsoft.com/office/powerpoint/2010/main" val="95295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13</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124206"/>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Η </a:t>
            </a:r>
            <a:r>
              <a:rPr lang="el-GR" sz="1600" b="1" dirty="0">
                <a:solidFill>
                  <a:srgbClr val="002060"/>
                </a:solidFill>
                <a:cs typeface="Calibri" panose="020F0502020204030204" pitchFamily="34" charset="0"/>
              </a:rPr>
              <a:t>αύξηση των κρατικών δαπανών </a:t>
            </a:r>
            <a:r>
              <a:rPr lang="el-GR" sz="1600" dirty="0">
                <a:solidFill>
                  <a:srgbClr val="002060"/>
                </a:solidFill>
                <a:cs typeface="Calibri" panose="020F0502020204030204" pitchFamily="34" charset="0"/>
              </a:rPr>
              <a:t>το 2020 και το 2021 επέδρασε καταλυτικά στην μείωση των επιπτώσεων που είχε η πανδημία. </a:t>
            </a:r>
          </a:p>
          <a:p>
            <a:pPr marL="285750" indent="-285750" algn="just">
              <a:spcBef>
                <a:spcPts val="600"/>
              </a:spcBef>
              <a:spcAft>
                <a:spcPts val="600"/>
              </a:spcAft>
              <a:buClr>
                <a:schemeClr val="accent1"/>
              </a:buClr>
              <a:buFont typeface="Arial" panose="020B0604020202020204" pitchFamily="34" charset="0"/>
              <a:buChar char="•"/>
            </a:pPr>
            <a:endParaRPr lang="el-GR" sz="1600" dirty="0">
              <a:solidFill>
                <a:srgbClr val="002060"/>
              </a:solidFill>
              <a:cs typeface="Calibri" panose="020F0502020204030204" pitchFamily="34" charset="0"/>
            </a:endParaRP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Συνέβαλλε σημαντικά στην διατήρηση της κατανάλωσης, στην διατήρηση της απασχόλησης, αλλά και στη σταθεροποίηση της κατάστασης των επιχειρήσεων όπως θα δούμε παρακάτω.</a:t>
            </a:r>
          </a:p>
          <a:p>
            <a:pPr marL="285750" indent="-285750" algn="just">
              <a:spcBef>
                <a:spcPts val="600"/>
              </a:spcBef>
              <a:spcAft>
                <a:spcPts val="600"/>
              </a:spcAft>
              <a:buClr>
                <a:schemeClr val="accent1"/>
              </a:buClr>
              <a:buFont typeface="Arial" panose="020B0604020202020204" pitchFamily="34" charset="0"/>
              <a:buChar char="•"/>
            </a:pPr>
            <a:endParaRPr lang="el-GR" sz="1600" dirty="0">
              <a:solidFill>
                <a:srgbClr val="002060"/>
              </a:solidFill>
              <a:cs typeface="Calibri" panose="020F0502020204030204" pitchFamily="34" charset="0"/>
            </a:endParaRP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Ωστόσο, έχει οδηγήσει σε </a:t>
            </a:r>
            <a:r>
              <a:rPr lang="el-GR" sz="1600" b="1" dirty="0">
                <a:solidFill>
                  <a:srgbClr val="002060"/>
                </a:solidFill>
                <a:cs typeface="Calibri" panose="020F0502020204030204" pitchFamily="34" charset="0"/>
              </a:rPr>
              <a:t>αύξηση του δημόσιου ελλείμματος</a:t>
            </a:r>
            <a:r>
              <a:rPr lang="el-GR" sz="1600" dirty="0">
                <a:solidFill>
                  <a:srgbClr val="002060"/>
                </a:solidFill>
                <a:cs typeface="Calibri" panose="020F0502020204030204" pitchFamily="34" charset="0"/>
              </a:rPr>
              <a:t>.</a:t>
            </a:r>
          </a:p>
          <a:p>
            <a:pPr algn="just">
              <a:spcBef>
                <a:spcPts val="600"/>
              </a:spcBef>
              <a:spcAft>
                <a:spcPts val="600"/>
              </a:spcAft>
              <a:buClr>
                <a:schemeClr val="accent1"/>
              </a:buClr>
            </a:pPr>
            <a:endParaRPr lang="el-GR" sz="1600" dirty="0">
              <a:solidFill>
                <a:srgbClr val="002060"/>
              </a:solidFill>
              <a:cs typeface="Calibri" panose="020F0502020204030204" pitchFamily="34" charset="0"/>
            </a:endParaRP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Η επιδιωκόμενη αποκλιμάκωση πρέπει να γίνει σταδιακά και να λάβει υπόψη της την </a:t>
            </a:r>
            <a:r>
              <a:rPr lang="el-GR" sz="1600" b="1" dirty="0">
                <a:solidFill>
                  <a:srgbClr val="002060"/>
                </a:solidFill>
                <a:cs typeface="Calibri" panose="020F0502020204030204" pitchFamily="34" charset="0"/>
              </a:rPr>
              <a:t>αναπτυξιακή δυναμική </a:t>
            </a:r>
            <a:r>
              <a:rPr lang="el-GR" sz="1600" dirty="0">
                <a:solidFill>
                  <a:srgbClr val="002060"/>
                </a:solidFill>
                <a:cs typeface="Calibri" panose="020F0502020204030204" pitchFamily="34" charset="0"/>
              </a:rPr>
              <a:t>που παρουσιάζεται στη παρούσα φάση. </a:t>
            </a:r>
          </a:p>
          <a:p>
            <a:pPr marL="285750" indent="-285750" algn="just">
              <a:spcBef>
                <a:spcPts val="600"/>
              </a:spcBef>
              <a:spcAft>
                <a:spcPts val="600"/>
              </a:spcAft>
              <a:buClr>
                <a:schemeClr val="accent1"/>
              </a:buClr>
              <a:buFont typeface="Arial" panose="020B0604020202020204" pitchFamily="34" charset="0"/>
              <a:buChar char="•"/>
            </a:pPr>
            <a:endParaRPr lang="el-GR" sz="1600" dirty="0">
              <a:solidFill>
                <a:srgbClr val="002060"/>
              </a:solidFill>
              <a:cs typeface="Calibri" panose="020F0502020204030204" pitchFamily="34" charset="0"/>
            </a:endParaRPr>
          </a:p>
        </p:txBody>
      </p:sp>
      <p:sp>
        <p:nvSpPr>
          <p:cNvPr id="12" name="TextBox 13">
            <a:extLst>
              <a:ext uri="{FF2B5EF4-FFF2-40B4-BE49-F238E27FC236}">
                <a16:creationId xmlns:a16="http://schemas.microsoft.com/office/drawing/2014/main" id="{6EE780D1-3B4F-4E93-8799-899614E3F96D}"/>
              </a:ext>
            </a:extLst>
          </p:cNvPr>
          <p:cNvSpPr txBox="1">
            <a:spLocks noChangeArrowheads="1"/>
          </p:cNvSpPr>
          <p:nvPr/>
        </p:nvSpPr>
        <p:spPr bwMode="auto">
          <a:xfrm>
            <a:off x="6516216" y="5466597"/>
            <a:ext cx="1872207" cy="258917"/>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AMECO</a:t>
            </a:r>
            <a:r>
              <a:rPr lang="el-GR" sz="1000" i="1" dirty="0">
                <a:latin typeface="Calibri" pitchFamily="34" charset="0"/>
                <a:cs typeface="Times New Roman" pitchFamily="18" charset="0"/>
              </a:rPr>
              <a:t> </a:t>
            </a:r>
            <a:r>
              <a:rPr lang="en-US" sz="1000" i="1" dirty="0">
                <a:latin typeface="Calibri" pitchFamily="34" charset="0"/>
                <a:cs typeface="Times New Roman" pitchFamily="18" charset="0"/>
              </a:rPr>
              <a:t>/</a:t>
            </a:r>
            <a:r>
              <a:rPr lang="el-GR" sz="1000" i="1" dirty="0">
                <a:latin typeface="Calibri" pitchFamily="34" charset="0"/>
                <a:cs typeface="Times New Roman" pitchFamily="18" charset="0"/>
              </a:rPr>
              <a:t> *Πρόβλεψη</a:t>
            </a:r>
            <a:endParaRPr lang="en-US" sz="1000" dirty="0">
              <a:latin typeface="Calibri" pitchFamily="34" charset="0"/>
              <a:cs typeface="Times New Roman" pitchFamily="18" charset="0"/>
            </a:endParaRPr>
          </a:p>
        </p:txBody>
      </p:sp>
    </p:spTree>
    <p:extLst>
      <p:ext uri="{BB962C8B-B14F-4D97-AF65-F5344CB8AC3E}">
        <p14:creationId xmlns:p14="http://schemas.microsoft.com/office/powerpoint/2010/main" val="3446146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14</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1077218"/>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Στη παρούσα φάση το </a:t>
            </a:r>
            <a:r>
              <a:rPr lang="el-GR" sz="1600" b="1" dirty="0">
                <a:solidFill>
                  <a:srgbClr val="002060"/>
                </a:solidFill>
                <a:cs typeface="Calibri" panose="020F0502020204030204" pitchFamily="34" charset="0"/>
              </a:rPr>
              <a:t>χρέος </a:t>
            </a:r>
            <a:r>
              <a:rPr lang="el-GR" sz="1600" dirty="0">
                <a:solidFill>
                  <a:srgbClr val="002060"/>
                </a:solidFill>
                <a:cs typeface="Calibri" panose="020F0502020204030204" pitchFamily="34" charset="0"/>
              </a:rPr>
              <a:t>παραμένει </a:t>
            </a:r>
            <a:r>
              <a:rPr lang="el-GR" sz="1600" dirty="0" err="1">
                <a:solidFill>
                  <a:srgbClr val="002060"/>
                </a:solidFill>
                <a:cs typeface="Calibri" panose="020F0502020204030204" pitchFamily="34" charset="0"/>
              </a:rPr>
              <a:t>διαχειρίσιμο</a:t>
            </a:r>
            <a:r>
              <a:rPr lang="el-GR" sz="1600" dirty="0">
                <a:solidFill>
                  <a:srgbClr val="002060"/>
                </a:solidFill>
                <a:cs typeface="Calibri" panose="020F0502020204030204" pitchFamily="34" charset="0"/>
              </a:rPr>
              <a:t> κάτι που υποβοηθείται από τη ραγδαία αποκλιμάκωση των δαπανών ως ποσοστό του Α.Ε.Π που καταβάλλονται ως τόκοι για την εξυπηρέτηση του δημοσίου χρέους, οι </a:t>
            </a:r>
            <a:r>
              <a:rPr lang="el-GR" sz="1600" dirty="0" err="1">
                <a:solidFill>
                  <a:srgbClr val="002060"/>
                </a:solidFill>
                <a:cs typeface="Calibri" panose="020F0502020204030204" pitchFamily="34" charset="0"/>
              </a:rPr>
              <a:t>οπoίες</a:t>
            </a:r>
            <a:r>
              <a:rPr lang="el-GR" sz="1600" dirty="0">
                <a:solidFill>
                  <a:srgbClr val="002060"/>
                </a:solidFill>
                <a:cs typeface="Calibri" panose="020F0502020204030204" pitchFamily="34" charset="0"/>
              </a:rPr>
              <a:t> έχουν μειωθεί από 7,7% το 2011 σε 2,7% το 2021.</a:t>
            </a:r>
          </a:p>
        </p:txBody>
      </p:sp>
      <p:pic>
        <p:nvPicPr>
          <p:cNvPr id="2" name="Picture 1">
            <a:extLst>
              <a:ext uri="{FF2B5EF4-FFF2-40B4-BE49-F238E27FC236}">
                <a16:creationId xmlns:a16="http://schemas.microsoft.com/office/drawing/2014/main" id="{685AAC8A-3AE7-4A4D-AE6B-EE68B2EA7B24}"/>
              </a:ext>
            </a:extLst>
          </p:cNvPr>
          <p:cNvPicPr>
            <a:picLocks noChangeAspect="1"/>
          </p:cNvPicPr>
          <p:nvPr/>
        </p:nvPicPr>
        <p:blipFill>
          <a:blip r:embed="rId2"/>
          <a:stretch>
            <a:fillRect/>
          </a:stretch>
        </p:blipFill>
        <p:spPr>
          <a:xfrm>
            <a:off x="1044868" y="2852936"/>
            <a:ext cx="7368980" cy="2448272"/>
          </a:xfrm>
          <a:prstGeom prst="rect">
            <a:avLst/>
          </a:prstGeom>
        </p:spPr>
      </p:pic>
      <p:sp>
        <p:nvSpPr>
          <p:cNvPr id="8" name="TextBox 13">
            <a:extLst>
              <a:ext uri="{FF2B5EF4-FFF2-40B4-BE49-F238E27FC236}">
                <a16:creationId xmlns:a16="http://schemas.microsoft.com/office/drawing/2014/main" id="{1E526D12-A70F-48E9-8F6B-3A69E54E5785}"/>
              </a:ext>
            </a:extLst>
          </p:cNvPr>
          <p:cNvSpPr txBox="1">
            <a:spLocks noChangeArrowheads="1"/>
          </p:cNvSpPr>
          <p:nvPr/>
        </p:nvSpPr>
        <p:spPr bwMode="auto">
          <a:xfrm>
            <a:off x="6516216" y="5466597"/>
            <a:ext cx="1872207" cy="258917"/>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r>
              <a:rPr lang="el-GR" sz="1000" i="1" dirty="0">
                <a:latin typeface="Calibri" pitchFamily="34" charset="0"/>
                <a:cs typeface="Times New Roman" pitchFamily="18" charset="0"/>
              </a:rPr>
              <a:t> </a:t>
            </a:r>
            <a:r>
              <a:rPr lang="en-US" sz="1000" i="1" dirty="0">
                <a:latin typeface="Calibri" pitchFamily="34" charset="0"/>
                <a:cs typeface="Times New Roman" pitchFamily="18" charset="0"/>
              </a:rPr>
              <a:t>/</a:t>
            </a:r>
            <a:r>
              <a:rPr lang="el-GR" sz="1000" i="1" dirty="0">
                <a:latin typeface="Calibri" pitchFamily="34" charset="0"/>
                <a:cs typeface="Times New Roman" pitchFamily="18" charset="0"/>
              </a:rPr>
              <a:t> *Πρόβλεψη</a:t>
            </a:r>
            <a:endParaRPr lang="en-US" sz="1000" dirty="0">
              <a:latin typeface="Calibri" pitchFamily="34" charset="0"/>
              <a:cs typeface="Times New Roman" pitchFamily="18" charset="0"/>
            </a:endParaRPr>
          </a:p>
        </p:txBody>
      </p:sp>
      <p:sp>
        <p:nvSpPr>
          <p:cNvPr id="10" name="TextBox 12">
            <a:extLst>
              <a:ext uri="{FF2B5EF4-FFF2-40B4-BE49-F238E27FC236}">
                <a16:creationId xmlns:a16="http://schemas.microsoft.com/office/drawing/2014/main" id="{CFAC215B-846E-4E37-BCE6-E3E3C789099B}"/>
              </a:ext>
            </a:extLst>
          </p:cNvPr>
          <p:cNvSpPr txBox="1">
            <a:spLocks noChangeArrowheads="1"/>
          </p:cNvSpPr>
          <p:nvPr/>
        </p:nvSpPr>
        <p:spPr bwMode="auto">
          <a:xfrm>
            <a:off x="2297906" y="2322422"/>
            <a:ext cx="4548187" cy="730250"/>
          </a:xfrm>
          <a:prstGeom prst="rect">
            <a:avLst/>
          </a:prstGeom>
          <a:noFill/>
          <a:ln w="9525">
            <a:noFill/>
            <a:miter lim="800000"/>
            <a:headEnd/>
            <a:tailEnd/>
          </a:ln>
        </p:spPr>
        <p:txBody>
          <a:bodyPr>
            <a:spAutoFit/>
          </a:bodyPr>
          <a:lstStyle/>
          <a:p>
            <a:pPr algn="ctr"/>
            <a:r>
              <a:rPr lang="el-GR" sz="1400" b="1" dirty="0">
                <a:latin typeface="Calibri" pitchFamily="34" charset="0"/>
                <a:cs typeface="Arial" charset="0"/>
              </a:rPr>
              <a:t>Δημόσιο χρέος, πληρωμή τόκων και εμφανές επιτόκιο </a:t>
            </a:r>
          </a:p>
          <a:p>
            <a:pPr algn="ctr"/>
            <a:r>
              <a:rPr lang="en-US" sz="1400" dirty="0">
                <a:latin typeface="Calibri" pitchFamily="34" charset="0"/>
                <a:cs typeface="Arial" charset="0"/>
              </a:rPr>
              <a:t>(</a:t>
            </a:r>
            <a:r>
              <a:rPr lang="el-GR" sz="1400" dirty="0">
                <a:latin typeface="Calibri" pitchFamily="34" charset="0"/>
                <a:cs typeface="Arial" charset="0"/>
              </a:rPr>
              <a:t>2002</a:t>
            </a:r>
            <a:r>
              <a:rPr lang="en-US" sz="1400" dirty="0">
                <a:latin typeface="Calibri" pitchFamily="34" charset="0"/>
                <a:cs typeface="Arial" charset="0"/>
              </a:rPr>
              <a:t>-2021</a:t>
            </a:r>
            <a:r>
              <a:rPr lang="el-GR" sz="1400" dirty="0">
                <a:latin typeface="Calibri" pitchFamily="34" charset="0"/>
                <a:cs typeface="Arial" charset="0"/>
              </a:rPr>
              <a:t>)</a:t>
            </a:r>
            <a:endParaRPr lang="en-US" sz="1400" dirty="0">
              <a:latin typeface="Calibri" pitchFamily="34" charset="0"/>
              <a:cs typeface="Arial" charset="0"/>
            </a:endParaRPr>
          </a:p>
        </p:txBody>
      </p:sp>
    </p:spTree>
    <p:extLst>
      <p:ext uri="{BB962C8B-B14F-4D97-AF65-F5344CB8AC3E}">
        <p14:creationId xmlns:p14="http://schemas.microsoft.com/office/powerpoint/2010/main" val="325417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15</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370427"/>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300" dirty="0">
                <a:solidFill>
                  <a:srgbClr val="002060"/>
                </a:solidFill>
                <a:cs typeface="Calibri" panose="020F0502020204030204" pitchFamily="34" charset="0"/>
              </a:rPr>
              <a:t>Η ελληνική οικονομία μετά από χρόνια δείχνει μία </a:t>
            </a:r>
            <a:r>
              <a:rPr lang="el-GR" sz="1300" b="1" dirty="0">
                <a:solidFill>
                  <a:srgbClr val="002060"/>
                </a:solidFill>
                <a:cs typeface="Calibri" panose="020F0502020204030204" pitchFamily="34" charset="0"/>
              </a:rPr>
              <a:t>νέα αναπτυξιακή δυναμική</a:t>
            </a:r>
            <a:r>
              <a:rPr lang="en-US" sz="1300" b="1" dirty="0">
                <a:solidFill>
                  <a:srgbClr val="002060"/>
                </a:solidFill>
                <a:cs typeface="Calibri" panose="020F0502020204030204" pitchFamily="34" charset="0"/>
              </a:rPr>
              <a:t>.</a:t>
            </a:r>
            <a:endParaRPr lang="el-GR" sz="1300" b="1" dirty="0">
              <a:solidFill>
                <a:srgbClr val="002060"/>
              </a:solidFill>
              <a:cs typeface="Calibri" panose="020F0502020204030204" pitchFamily="34" charset="0"/>
            </a:endParaRPr>
          </a:p>
          <a:p>
            <a:pPr marL="285750" indent="-285750" algn="just">
              <a:spcBef>
                <a:spcPts val="600"/>
              </a:spcBef>
              <a:spcAft>
                <a:spcPts val="600"/>
              </a:spcAft>
              <a:buClr>
                <a:schemeClr val="accent1"/>
              </a:buClr>
              <a:buFont typeface="Arial" panose="020B0604020202020204" pitchFamily="34" charset="0"/>
              <a:buChar char="•"/>
            </a:pPr>
            <a:r>
              <a:rPr lang="el-GR" sz="1300" dirty="0">
                <a:solidFill>
                  <a:srgbClr val="002060"/>
                </a:solidFill>
                <a:cs typeface="Calibri" panose="020F0502020204030204" pitchFamily="34" charset="0"/>
              </a:rPr>
              <a:t>Ωστόσο βασικοί παράγοντες οι οποίοι επιδρούν μακροχρόνια αρνητικά:</a:t>
            </a:r>
          </a:p>
          <a:p>
            <a:pPr marL="714375" indent="-357188" algn="just">
              <a:spcBef>
                <a:spcPts val="600"/>
              </a:spcBef>
              <a:spcAft>
                <a:spcPts val="600"/>
              </a:spcAft>
              <a:buClr>
                <a:schemeClr val="accent1"/>
              </a:buClr>
              <a:buFont typeface="Wingdings" panose="05000000000000000000" pitchFamily="2" charset="2"/>
              <a:buChar char="Ø"/>
            </a:pPr>
            <a:r>
              <a:rPr lang="el-GR" sz="1300" dirty="0">
                <a:solidFill>
                  <a:srgbClr val="002060"/>
                </a:solidFill>
                <a:cs typeface="Calibri" panose="020F0502020204030204" pitchFamily="34" charset="0"/>
              </a:rPr>
              <a:t>η </a:t>
            </a:r>
            <a:r>
              <a:rPr lang="el-GR" sz="1300" b="1" dirty="0">
                <a:solidFill>
                  <a:srgbClr val="002060"/>
                </a:solidFill>
                <a:cs typeface="Calibri" panose="020F0502020204030204" pitchFamily="34" charset="0"/>
              </a:rPr>
              <a:t>αρνητική συσσώρευση του κεφαλαίου </a:t>
            </a:r>
          </a:p>
          <a:p>
            <a:pPr marL="714375" indent="-357188" algn="just">
              <a:spcBef>
                <a:spcPts val="600"/>
              </a:spcBef>
              <a:spcAft>
                <a:spcPts val="600"/>
              </a:spcAft>
              <a:buClr>
                <a:schemeClr val="accent1"/>
              </a:buClr>
              <a:buFont typeface="Wingdings" panose="05000000000000000000" pitchFamily="2" charset="2"/>
              <a:buChar char="Ø"/>
            </a:pPr>
            <a:r>
              <a:rPr lang="el-GR" sz="1300" dirty="0">
                <a:solidFill>
                  <a:srgbClr val="002060"/>
                </a:solidFill>
                <a:cs typeface="Calibri" panose="020F0502020204030204" pitchFamily="34" charset="0"/>
              </a:rPr>
              <a:t>και το </a:t>
            </a:r>
            <a:r>
              <a:rPr lang="el-GR" sz="1300" b="1" dirty="0">
                <a:solidFill>
                  <a:srgbClr val="002060"/>
                </a:solidFill>
                <a:cs typeface="Calibri" panose="020F0502020204030204" pitchFamily="34" charset="0"/>
              </a:rPr>
              <a:t>χαμηλό ποσοστό απασχόλησης του εργατικού δυναμικού </a:t>
            </a:r>
            <a:endParaRPr lang="en-US" sz="1300" b="1" dirty="0">
              <a:solidFill>
                <a:srgbClr val="002060"/>
              </a:solidFill>
              <a:cs typeface="Calibri" panose="020F0502020204030204" pitchFamily="34" charset="0"/>
            </a:endParaRPr>
          </a:p>
          <a:p>
            <a:pPr marL="714375" indent="-357188" algn="just">
              <a:spcBef>
                <a:spcPts val="600"/>
              </a:spcBef>
              <a:spcAft>
                <a:spcPts val="600"/>
              </a:spcAft>
              <a:buClr>
                <a:schemeClr val="accent1"/>
              </a:buClr>
            </a:pPr>
            <a:r>
              <a:rPr lang="el-GR" sz="1300" dirty="0">
                <a:solidFill>
                  <a:srgbClr val="002060"/>
                </a:solidFill>
                <a:cs typeface="Calibri" panose="020F0502020204030204" pitchFamily="34" charset="0"/>
              </a:rPr>
              <a:t>παρατηρείται ότι </a:t>
            </a:r>
            <a:r>
              <a:rPr lang="el-GR" sz="1300" u="sng" dirty="0">
                <a:solidFill>
                  <a:srgbClr val="002060"/>
                </a:solidFill>
                <a:cs typeface="Calibri" panose="020F0502020204030204" pitchFamily="34" charset="0"/>
              </a:rPr>
              <a:t>βελτιώνονται </a:t>
            </a:r>
            <a:r>
              <a:rPr lang="el-GR" sz="1300" dirty="0">
                <a:solidFill>
                  <a:srgbClr val="002060"/>
                </a:solidFill>
                <a:cs typeface="Calibri" panose="020F0502020204030204" pitchFamily="34" charset="0"/>
              </a:rPr>
              <a:t>πλέον, αλλά με αργούς ρυθμούς. </a:t>
            </a:r>
          </a:p>
          <a:p>
            <a:pPr marL="285750" indent="-285750" algn="just">
              <a:spcBef>
                <a:spcPts val="600"/>
              </a:spcBef>
              <a:spcAft>
                <a:spcPts val="600"/>
              </a:spcAft>
              <a:buClr>
                <a:schemeClr val="accent1"/>
              </a:buClr>
              <a:buFont typeface="Arial" panose="020B0604020202020204" pitchFamily="34" charset="0"/>
              <a:buChar char="•"/>
            </a:pPr>
            <a:r>
              <a:rPr lang="el-GR" sz="1300" dirty="0">
                <a:solidFill>
                  <a:srgbClr val="002060"/>
                </a:solidFill>
                <a:cs typeface="Calibri" panose="020F0502020204030204" pitchFamily="34" charset="0"/>
              </a:rPr>
              <a:t>Η κάλυψη του </a:t>
            </a:r>
            <a:r>
              <a:rPr lang="el-GR" sz="1300" b="1" dirty="0">
                <a:solidFill>
                  <a:srgbClr val="002060"/>
                </a:solidFill>
                <a:cs typeface="Calibri" panose="020F0502020204030204" pitchFamily="34" charset="0"/>
              </a:rPr>
              <a:t>μεγάλου επενδυτικού κενού </a:t>
            </a:r>
            <a:r>
              <a:rPr lang="el-GR" sz="1300" dirty="0">
                <a:solidFill>
                  <a:srgbClr val="002060"/>
                </a:solidFill>
                <a:cs typeface="Calibri" panose="020F0502020204030204" pitchFamily="34" charset="0"/>
              </a:rPr>
              <a:t>πρέπει να γίνει αντικείμενο </a:t>
            </a:r>
            <a:r>
              <a:rPr lang="el-GR" sz="1300" dirty="0" err="1">
                <a:solidFill>
                  <a:srgbClr val="002060"/>
                </a:solidFill>
                <a:cs typeface="Calibri" panose="020F0502020204030204" pitchFamily="34" charset="0"/>
              </a:rPr>
              <a:t>στοχευμένων</a:t>
            </a:r>
            <a:r>
              <a:rPr lang="el-GR" sz="1300" dirty="0">
                <a:solidFill>
                  <a:srgbClr val="002060"/>
                </a:solidFill>
                <a:cs typeface="Calibri" panose="020F0502020204030204" pitchFamily="34" charset="0"/>
              </a:rPr>
              <a:t> επενδύσεων του δημόσιου και του ιδιωτικού τομέα με την αξιοποίηση εργαλείων όπως το ΕΣΠΑ, οι πόροι του Ταμείου Ανάκαμψης, αλλά και μη κρατικών πηγών χρηματοδότησης (εισροή ξένων κεφαλαίων,</a:t>
            </a:r>
            <a:r>
              <a:rPr lang="en-US" sz="1300" dirty="0">
                <a:solidFill>
                  <a:srgbClr val="002060"/>
                </a:solidFill>
                <a:cs typeface="Calibri" panose="020F0502020204030204" pitchFamily="34" charset="0"/>
              </a:rPr>
              <a:t> </a:t>
            </a:r>
            <a:r>
              <a:rPr lang="el-GR" sz="1300" dirty="0">
                <a:solidFill>
                  <a:srgbClr val="002060"/>
                </a:solidFill>
                <a:cs typeface="Calibri" panose="020F0502020204030204" pitchFamily="34" charset="0"/>
              </a:rPr>
              <a:t>αύξηση τραπεζικής χρηματοδότησης, αξιοποίησης της αυξανόμενης ρευστότητας των επιχειρήσεων). </a:t>
            </a:r>
          </a:p>
          <a:p>
            <a:pPr marL="285750" indent="-285750" algn="just">
              <a:spcBef>
                <a:spcPts val="600"/>
              </a:spcBef>
              <a:spcAft>
                <a:spcPts val="600"/>
              </a:spcAft>
              <a:buClr>
                <a:schemeClr val="accent1"/>
              </a:buClr>
              <a:buFont typeface="Arial" panose="020B0604020202020204" pitchFamily="34" charset="0"/>
              <a:buChar char="•"/>
            </a:pPr>
            <a:r>
              <a:rPr lang="el-GR" sz="1300" dirty="0">
                <a:solidFill>
                  <a:srgbClr val="002060"/>
                </a:solidFill>
                <a:cs typeface="Calibri" panose="020F0502020204030204" pitchFamily="34" charset="0"/>
              </a:rPr>
              <a:t>Η διόγκωση του χρέους και του ελλείμματος θα αποτελέσουν ένα </a:t>
            </a:r>
            <a:r>
              <a:rPr lang="el-GR" sz="1300" b="1" dirty="0">
                <a:solidFill>
                  <a:srgbClr val="002060"/>
                </a:solidFill>
                <a:cs typeface="Calibri" panose="020F0502020204030204" pitchFamily="34" charset="0"/>
              </a:rPr>
              <a:t>νέο δυνητικό κίνδυνο </a:t>
            </a:r>
            <a:r>
              <a:rPr lang="el-GR" sz="1300" dirty="0">
                <a:solidFill>
                  <a:srgbClr val="002060"/>
                </a:solidFill>
                <a:cs typeface="Calibri" panose="020F0502020204030204" pitchFamily="34" charset="0"/>
              </a:rPr>
              <a:t>στο βαθμό που η άνοδος του διεθνούς πληθωρισμού λάβει πιο μακροπρόθεσμα χαρακτηριστικά και επιδράσει στην άνοδο των επιτοκίων</a:t>
            </a:r>
            <a:r>
              <a:rPr lang="en-US" sz="1300" dirty="0">
                <a:solidFill>
                  <a:srgbClr val="002060"/>
                </a:solidFill>
                <a:cs typeface="Calibri" panose="020F0502020204030204" pitchFamily="34" charset="0"/>
              </a:rPr>
              <a:t>.</a:t>
            </a:r>
            <a:endParaRPr lang="el-GR" sz="1300" dirty="0">
              <a:solidFill>
                <a:srgbClr val="002060"/>
              </a:solidFill>
              <a:cs typeface="Calibri" panose="020F0502020204030204" pitchFamily="34" charset="0"/>
            </a:endParaRPr>
          </a:p>
          <a:p>
            <a:pPr marL="285750" indent="-285750" algn="just">
              <a:spcBef>
                <a:spcPts val="600"/>
              </a:spcBef>
              <a:spcAft>
                <a:spcPts val="600"/>
              </a:spcAft>
              <a:buClr>
                <a:schemeClr val="accent1"/>
              </a:buClr>
              <a:buFont typeface="Arial" panose="020B0604020202020204" pitchFamily="34" charset="0"/>
              <a:buChar char="•"/>
            </a:pPr>
            <a:r>
              <a:rPr lang="el-GR" sz="1300" dirty="0">
                <a:solidFill>
                  <a:srgbClr val="002060"/>
                </a:solidFill>
                <a:cs typeface="Calibri" panose="020F0502020204030204" pitchFamily="34" charset="0"/>
              </a:rPr>
              <a:t>Ωστόσο, η </a:t>
            </a:r>
            <a:r>
              <a:rPr lang="el-GR" sz="1300" b="1" dirty="0">
                <a:solidFill>
                  <a:srgbClr val="002060"/>
                </a:solidFill>
                <a:cs typeface="Calibri" panose="020F0502020204030204" pitchFamily="34" charset="0"/>
              </a:rPr>
              <a:t>διόγκωση του ελλείμματος </a:t>
            </a:r>
            <a:r>
              <a:rPr lang="el-GR" sz="1300" dirty="0">
                <a:solidFill>
                  <a:srgbClr val="002060"/>
                </a:solidFill>
                <a:cs typeface="Calibri" panose="020F0502020204030204" pitchFamily="34" charset="0"/>
              </a:rPr>
              <a:t>έπαιξε καθοριστικό ρόλο στον μετριασμό της πτώσης του Α.Ε.Π. και της κατανάλωσης το 2020. Μία βεβιασμένη ραγδαία μείωση του ελλείμματος πιθανόν θα έχει αρνητική επίδραση στην οικονομική δραστηριότητα.</a:t>
            </a:r>
          </a:p>
        </p:txBody>
      </p:sp>
    </p:spTree>
    <p:extLst>
      <p:ext uri="{BB962C8B-B14F-4D97-AF65-F5344CB8AC3E}">
        <p14:creationId xmlns:p14="http://schemas.microsoft.com/office/powerpoint/2010/main" val="420775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16</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a:solidFill>
                  <a:srgbClr val="002060"/>
                </a:solidFill>
                <a:latin typeface="Calibri" panose="020F0502020204030204" pitchFamily="34" charset="0"/>
                <a:cs typeface="Arial" panose="020B0604020202020204" pitchFamily="34" charset="0"/>
              </a:rPr>
              <a:t>Τα οικονομικά μεγέθη των ελληνικών επιχειρήσεων </a:t>
            </a:r>
            <a:endParaRPr lang="el-GR" sz="2400" b="1" dirty="0">
              <a:solidFill>
                <a:srgbClr val="002060"/>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830997"/>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Παρακάτω παρουσιάζονται οι βασικοί αριθμοδείκτες κερδοφορίας σε ομαδοποιημένο επίπεδο για 47,5 χιλιάδες επιχειρήσεις όπως εξάγονται από την </a:t>
            </a:r>
            <a:r>
              <a:rPr lang="el-GR" sz="1600" b="1" dirty="0">
                <a:solidFill>
                  <a:srgbClr val="002060"/>
                </a:solidFill>
                <a:cs typeface="Calibri" panose="020F0502020204030204" pitchFamily="34" charset="0"/>
              </a:rPr>
              <a:t>Βάση Δεδομένων της ICAP </a:t>
            </a:r>
            <a:r>
              <a:rPr lang="el-GR" sz="1600" dirty="0">
                <a:solidFill>
                  <a:srgbClr val="002060"/>
                </a:solidFill>
                <a:cs typeface="Calibri" panose="020F0502020204030204" pitchFamily="34" charset="0"/>
              </a:rPr>
              <a:t>για την περίοδο 2000-2020.</a:t>
            </a:r>
          </a:p>
        </p:txBody>
      </p:sp>
      <p:pic>
        <p:nvPicPr>
          <p:cNvPr id="3" name="Picture 2">
            <a:extLst>
              <a:ext uri="{FF2B5EF4-FFF2-40B4-BE49-F238E27FC236}">
                <a16:creationId xmlns:a16="http://schemas.microsoft.com/office/drawing/2014/main" id="{AFB7A848-1A40-4A00-A9DB-34AE28C10C11}"/>
              </a:ext>
            </a:extLst>
          </p:cNvPr>
          <p:cNvPicPr preferRelativeResize="0">
            <a:picLocks/>
          </p:cNvPicPr>
          <p:nvPr/>
        </p:nvPicPr>
        <p:blipFill>
          <a:blip r:embed="rId2"/>
          <a:stretch>
            <a:fillRect/>
          </a:stretch>
        </p:blipFill>
        <p:spPr>
          <a:xfrm>
            <a:off x="877351" y="2058851"/>
            <a:ext cx="7560000" cy="3420000"/>
          </a:xfrm>
          <a:prstGeom prst="rect">
            <a:avLst/>
          </a:prstGeom>
        </p:spPr>
      </p:pic>
    </p:spTree>
    <p:extLst>
      <p:ext uri="{BB962C8B-B14F-4D97-AF65-F5344CB8AC3E}">
        <p14:creationId xmlns:p14="http://schemas.microsoft.com/office/powerpoint/2010/main" val="285157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17</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a:solidFill>
                  <a:srgbClr val="002060"/>
                </a:solidFill>
                <a:latin typeface="Calibri" panose="020F0502020204030204" pitchFamily="34" charset="0"/>
                <a:cs typeface="Arial" panose="020B0604020202020204" pitchFamily="34" charset="0"/>
              </a:rPr>
              <a:t>Τα οικονομικά μεγέθη των ελληνικών επιχειρήσεων </a:t>
            </a:r>
            <a:endParaRPr lang="el-GR" sz="2400" b="1" dirty="0">
              <a:solidFill>
                <a:srgbClr val="002060"/>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2923877"/>
          </a:xfrm>
          <a:prstGeom prst="rect">
            <a:avLst/>
          </a:prstGeom>
          <a:noFill/>
        </p:spPr>
        <p:txBody>
          <a:bodyPr wrap="square">
            <a:spAutoFit/>
          </a:bodyPr>
          <a:lstStyle/>
          <a:p>
            <a:pPr marL="285750" indent="-285750" algn="just">
              <a:buFont typeface="Arial" panose="020B0604020202020204" pitchFamily="34" charset="0"/>
              <a:buChar char="•"/>
            </a:pPr>
            <a:r>
              <a:rPr lang="el-GR" sz="1600" dirty="0">
                <a:solidFill>
                  <a:srgbClr val="002060"/>
                </a:solidFill>
              </a:rPr>
              <a:t>Από την ανάλυση των επιδόσεων των επιχειρήσεων προκύπτει ότι:</a:t>
            </a:r>
            <a:r>
              <a:rPr lang="el-GR" sz="2400" dirty="0"/>
              <a:t> </a:t>
            </a:r>
          </a:p>
          <a:p>
            <a:pPr marL="285750" indent="-285750" algn="just">
              <a:buFont typeface="Arial" panose="020B0604020202020204" pitchFamily="34" charset="0"/>
              <a:buChar char="•"/>
            </a:pPr>
            <a:endParaRPr lang="el-GR" sz="1600" dirty="0">
              <a:solidFill>
                <a:srgbClr val="002060"/>
              </a:solidFill>
            </a:endParaRPr>
          </a:p>
          <a:p>
            <a:pPr marL="285750" indent="-285750" algn="just">
              <a:buFont typeface="Wingdings" panose="05000000000000000000" pitchFamily="2" charset="2"/>
              <a:buChar char="ü"/>
            </a:pPr>
            <a:r>
              <a:rPr lang="el-GR" sz="1600" dirty="0">
                <a:solidFill>
                  <a:srgbClr val="002060"/>
                </a:solidFill>
              </a:rPr>
              <a:t>Από το 2013 οι ελληνικές επιχειρήσεις </a:t>
            </a:r>
            <a:r>
              <a:rPr lang="el-GR" sz="1600" b="1" dirty="0">
                <a:solidFill>
                  <a:srgbClr val="002060"/>
                </a:solidFill>
              </a:rPr>
              <a:t>βελτίωσαν</a:t>
            </a:r>
            <a:r>
              <a:rPr lang="en-US" sz="1600" dirty="0">
                <a:solidFill>
                  <a:srgbClr val="002060"/>
                </a:solidFill>
              </a:rPr>
              <a:t> </a:t>
            </a:r>
            <a:r>
              <a:rPr lang="el-GR" sz="1600" dirty="0">
                <a:solidFill>
                  <a:srgbClr val="002060"/>
                </a:solidFill>
              </a:rPr>
              <a:t>σε πολύ μεγάλο βαθμό το </a:t>
            </a:r>
            <a:r>
              <a:rPr lang="el-GR" sz="1600" b="1" dirty="0">
                <a:solidFill>
                  <a:srgbClr val="002060"/>
                </a:solidFill>
              </a:rPr>
              <a:t>περιθώριο μικτού κέρδους </a:t>
            </a:r>
            <a:r>
              <a:rPr lang="el-GR" sz="1600" dirty="0">
                <a:solidFill>
                  <a:srgbClr val="002060"/>
                </a:solidFill>
              </a:rPr>
              <a:t>τους (2013</a:t>
            </a:r>
            <a:r>
              <a:rPr lang="en-US" sz="1600" dirty="0">
                <a:solidFill>
                  <a:srgbClr val="002060"/>
                </a:solidFill>
              </a:rPr>
              <a:t>: 17,8%, 2019: 24,1%)</a:t>
            </a:r>
            <a:r>
              <a:rPr lang="el-GR" sz="1600" dirty="0">
                <a:solidFill>
                  <a:srgbClr val="002060"/>
                </a:solidFill>
              </a:rPr>
              <a:t>.</a:t>
            </a:r>
            <a:endParaRPr lang="en-US" sz="1600" dirty="0">
              <a:solidFill>
                <a:srgbClr val="002060"/>
              </a:solidFill>
            </a:endParaRPr>
          </a:p>
          <a:p>
            <a:pPr algn="just"/>
            <a:endParaRPr lang="el-GR" sz="1600" dirty="0">
              <a:solidFill>
                <a:srgbClr val="002060"/>
              </a:solidFill>
            </a:endParaRPr>
          </a:p>
          <a:p>
            <a:pPr marL="285750" indent="-285750" algn="just">
              <a:buFont typeface="Wingdings" panose="05000000000000000000" pitchFamily="2" charset="2"/>
              <a:buChar char="ü"/>
            </a:pPr>
            <a:r>
              <a:rPr lang="el-GR" sz="1600" dirty="0">
                <a:solidFill>
                  <a:srgbClr val="002060"/>
                </a:solidFill>
              </a:rPr>
              <a:t>Την περίοδο 2010-2014 παρουσίασαν σε ομαδοποιημένο επίπεδο </a:t>
            </a:r>
            <a:r>
              <a:rPr lang="el-GR" sz="1600" b="1" dirty="0">
                <a:solidFill>
                  <a:srgbClr val="002060"/>
                </a:solidFill>
              </a:rPr>
              <a:t>ζημιές</a:t>
            </a:r>
            <a:r>
              <a:rPr lang="el-GR" sz="1600" dirty="0">
                <a:solidFill>
                  <a:srgbClr val="002060"/>
                </a:solidFill>
              </a:rPr>
              <a:t>, ενώ πλέον το περιθώριο καθαρού κέρδους διαμορφώνεται σε θετικά επίπεδα (2019</a:t>
            </a:r>
            <a:r>
              <a:rPr lang="en-US" sz="1600" dirty="0">
                <a:solidFill>
                  <a:srgbClr val="002060"/>
                </a:solidFill>
              </a:rPr>
              <a:t>:</a:t>
            </a:r>
            <a:r>
              <a:rPr lang="el-GR" sz="1600" dirty="0">
                <a:solidFill>
                  <a:srgbClr val="002060"/>
                </a:solidFill>
              </a:rPr>
              <a:t> </a:t>
            </a:r>
            <a:r>
              <a:rPr lang="en-US" sz="1600" dirty="0">
                <a:solidFill>
                  <a:srgbClr val="002060"/>
                </a:solidFill>
              </a:rPr>
              <a:t>3</a:t>
            </a:r>
            <a:r>
              <a:rPr lang="el-GR" sz="1600" dirty="0">
                <a:solidFill>
                  <a:srgbClr val="002060"/>
                </a:solidFill>
              </a:rPr>
              <a:t>,0</a:t>
            </a:r>
            <a:r>
              <a:rPr lang="en-US" sz="1600" dirty="0">
                <a:solidFill>
                  <a:srgbClr val="002060"/>
                </a:solidFill>
              </a:rPr>
              <a:t>%)</a:t>
            </a:r>
            <a:r>
              <a:rPr lang="el-GR" sz="1600" dirty="0">
                <a:solidFill>
                  <a:srgbClr val="002060"/>
                </a:solidFill>
              </a:rPr>
              <a:t>.</a:t>
            </a:r>
          </a:p>
          <a:p>
            <a:pPr algn="just"/>
            <a:endParaRPr lang="en-US" sz="1600" dirty="0">
              <a:solidFill>
                <a:srgbClr val="002060"/>
              </a:solidFill>
            </a:endParaRPr>
          </a:p>
          <a:p>
            <a:pPr marL="285750" indent="-285750" algn="just">
              <a:buFont typeface="Wingdings" panose="05000000000000000000" pitchFamily="2" charset="2"/>
              <a:buChar char="ü"/>
            </a:pPr>
            <a:r>
              <a:rPr lang="el-GR" sz="1600" dirty="0">
                <a:solidFill>
                  <a:srgbClr val="002060"/>
                </a:solidFill>
              </a:rPr>
              <a:t>Αντίστοιχα το </a:t>
            </a:r>
            <a:r>
              <a:rPr lang="el-GR" sz="1600" b="1" dirty="0">
                <a:solidFill>
                  <a:srgbClr val="002060"/>
                </a:solidFill>
              </a:rPr>
              <a:t>περιθώριο </a:t>
            </a:r>
            <a:r>
              <a:rPr lang="en-US" sz="1600" b="1" dirty="0">
                <a:solidFill>
                  <a:srgbClr val="002060"/>
                </a:solidFill>
              </a:rPr>
              <a:t>EBITDA </a:t>
            </a:r>
            <a:r>
              <a:rPr lang="el-GR" sz="1600" dirty="0">
                <a:solidFill>
                  <a:srgbClr val="002060"/>
                </a:solidFill>
              </a:rPr>
              <a:t>τους έχει σχεδόν διπλασιαστεί και από 5,4% το 2011, το 2019 ανήλθε στο 10,3%.</a:t>
            </a:r>
          </a:p>
        </p:txBody>
      </p:sp>
    </p:spTree>
    <p:extLst>
      <p:ext uri="{BB962C8B-B14F-4D97-AF65-F5344CB8AC3E}">
        <p14:creationId xmlns:p14="http://schemas.microsoft.com/office/powerpoint/2010/main" val="4217454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18</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a:solidFill>
                  <a:srgbClr val="002060"/>
                </a:solidFill>
                <a:latin typeface="Calibri" panose="020F0502020204030204" pitchFamily="34" charset="0"/>
                <a:cs typeface="Arial" panose="020B0604020202020204" pitchFamily="34" charset="0"/>
              </a:rPr>
              <a:t>Τα οικονομικά μεγέθη των ελληνικών επιχειρήσεων </a:t>
            </a:r>
            <a:endParaRPr lang="el-GR" sz="2400" b="1" dirty="0">
              <a:solidFill>
                <a:srgbClr val="002060"/>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984885"/>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Σε </a:t>
            </a:r>
            <a:r>
              <a:rPr lang="el-GR" sz="1600" b="1" dirty="0">
                <a:solidFill>
                  <a:srgbClr val="002060"/>
                </a:solidFill>
                <a:cs typeface="Calibri" panose="020F0502020204030204" pitchFamily="34" charset="0"/>
              </a:rPr>
              <a:t>αρνητικά επίπεδα </a:t>
            </a:r>
            <a:r>
              <a:rPr lang="el-GR" sz="1600" dirty="0">
                <a:solidFill>
                  <a:srgbClr val="002060"/>
                </a:solidFill>
                <a:cs typeface="Calibri" panose="020F0502020204030204" pitchFamily="34" charset="0"/>
              </a:rPr>
              <a:t>διαμορφώθηκε η αποδοτικότητα ιδίων κεφαλαίων την περίοδο </a:t>
            </a:r>
            <a:r>
              <a:rPr lang="el-GR" sz="1600" b="1" dirty="0">
                <a:solidFill>
                  <a:srgbClr val="002060"/>
                </a:solidFill>
                <a:cs typeface="Calibri" panose="020F0502020204030204" pitchFamily="34" charset="0"/>
              </a:rPr>
              <a:t>2010-2014</a:t>
            </a:r>
            <a:r>
              <a:rPr lang="el-GR" sz="1600" dirty="0">
                <a:solidFill>
                  <a:srgbClr val="002060"/>
                </a:solidFill>
                <a:cs typeface="Calibri" panose="020F0502020204030204" pitchFamily="34" charset="0"/>
              </a:rPr>
              <a:t>.</a:t>
            </a: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Έκτοτε ανέκαμψε και κυμαίνεται </a:t>
            </a:r>
            <a:r>
              <a:rPr lang="el-GR" sz="1600" b="1" dirty="0">
                <a:solidFill>
                  <a:srgbClr val="002060"/>
                </a:solidFill>
                <a:cs typeface="Calibri" panose="020F0502020204030204" pitchFamily="34" charset="0"/>
              </a:rPr>
              <a:t>πέριξ του 5%.</a:t>
            </a:r>
          </a:p>
        </p:txBody>
      </p:sp>
      <p:pic>
        <p:nvPicPr>
          <p:cNvPr id="2" name="Picture 1">
            <a:extLst>
              <a:ext uri="{FF2B5EF4-FFF2-40B4-BE49-F238E27FC236}">
                <a16:creationId xmlns:a16="http://schemas.microsoft.com/office/drawing/2014/main" id="{7281C7EE-FE32-426A-9D1F-21E6CB04EB56}"/>
              </a:ext>
            </a:extLst>
          </p:cNvPr>
          <p:cNvPicPr preferRelativeResize="0">
            <a:picLocks/>
          </p:cNvPicPr>
          <p:nvPr/>
        </p:nvPicPr>
        <p:blipFill>
          <a:blip r:embed="rId2"/>
          <a:stretch>
            <a:fillRect/>
          </a:stretch>
        </p:blipFill>
        <p:spPr>
          <a:xfrm>
            <a:off x="765378" y="2181637"/>
            <a:ext cx="7560000" cy="3420000"/>
          </a:xfrm>
          <a:prstGeom prst="rect">
            <a:avLst/>
          </a:prstGeom>
        </p:spPr>
      </p:pic>
    </p:spTree>
    <p:extLst>
      <p:ext uri="{BB962C8B-B14F-4D97-AF65-F5344CB8AC3E}">
        <p14:creationId xmlns:p14="http://schemas.microsoft.com/office/powerpoint/2010/main" val="2847333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19</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a:solidFill>
                  <a:srgbClr val="002060"/>
                </a:solidFill>
                <a:latin typeface="Calibri" panose="020F0502020204030204" pitchFamily="34" charset="0"/>
                <a:cs typeface="Arial" panose="020B0604020202020204" pitchFamily="34" charset="0"/>
              </a:rPr>
              <a:t>Τα οικονομικά μεγέθη των ελληνικών επιχειρήσεων </a:t>
            </a:r>
            <a:endParaRPr lang="el-GR" sz="2400" b="1" dirty="0">
              <a:solidFill>
                <a:srgbClr val="002060"/>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830997"/>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Οι ελληνικές επιχειρήσεις κατά τη διάρκεια της κρίσης παρουσίασαν μεγάλη </a:t>
            </a:r>
            <a:r>
              <a:rPr lang="el-GR" sz="1600" b="1" dirty="0">
                <a:solidFill>
                  <a:srgbClr val="002060"/>
                </a:solidFill>
                <a:cs typeface="Calibri" panose="020F0502020204030204" pitchFamily="34" charset="0"/>
              </a:rPr>
              <a:t>αδυναμία εξυπηρέτησης των δανείων </a:t>
            </a:r>
            <a:r>
              <a:rPr lang="el-GR" sz="1600" dirty="0">
                <a:solidFill>
                  <a:srgbClr val="002060"/>
                </a:solidFill>
                <a:cs typeface="Calibri" panose="020F0502020204030204" pitchFamily="34" charset="0"/>
              </a:rPr>
              <a:t>τους, με σημαντική βελτίωση να παρατηρείται από το 2017.</a:t>
            </a:r>
          </a:p>
        </p:txBody>
      </p:sp>
      <p:pic>
        <p:nvPicPr>
          <p:cNvPr id="3" name="Picture 2">
            <a:extLst>
              <a:ext uri="{FF2B5EF4-FFF2-40B4-BE49-F238E27FC236}">
                <a16:creationId xmlns:a16="http://schemas.microsoft.com/office/drawing/2014/main" id="{1B4C0D0A-0998-4C05-8257-D3B4E89C226D}"/>
              </a:ext>
            </a:extLst>
          </p:cNvPr>
          <p:cNvPicPr preferRelativeResize="0">
            <a:picLocks/>
          </p:cNvPicPr>
          <p:nvPr/>
        </p:nvPicPr>
        <p:blipFill>
          <a:blip r:embed="rId2"/>
          <a:stretch>
            <a:fillRect/>
          </a:stretch>
        </p:blipFill>
        <p:spPr>
          <a:xfrm>
            <a:off x="730152" y="2132856"/>
            <a:ext cx="7560000" cy="3420000"/>
          </a:xfrm>
          <a:prstGeom prst="rect">
            <a:avLst/>
          </a:prstGeom>
        </p:spPr>
      </p:pic>
    </p:spTree>
    <p:extLst>
      <p:ext uri="{BB962C8B-B14F-4D97-AF65-F5344CB8AC3E}">
        <p14:creationId xmlns:p14="http://schemas.microsoft.com/office/powerpoint/2010/main" val="2311069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8A67208C-CB09-4119-9A9F-0EC8C4EF44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99392"/>
            <a:ext cx="5544616" cy="4237787"/>
          </a:xfrm>
          <a:prstGeom prst="rect">
            <a:avLst/>
          </a:prstGeom>
        </p:spPr>
      </p:pic>
      <p:pic>
        <p:nvPicPr>
          <p:cNvPr id="3" name="Picture 2">
            <a:extLst>
              <a:ext uri="{FF2B5EF4-FFF2-40B4-BE49-F238E27FC236}">
                <a16:creationId xmlns:a16="http://schemas.microsoft.com/office/drawing/2014/main" id="{89F674F0-2B3A-4E53-9EA5-9484B87C28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96336" y="548680"/>
            <a:ext cx="1031851" cy="1080120"/>
          </a:xfrm>
          <a:prstGeom prst="rect">
            <a:avLst/>
          </a:prstGeom>
          <a:noFill/>
          <a:ln>
            <a:noFill/>
          </a:ln>
        </p:spPr>
      </p:pic>
      <p:sp>
        <p:nvSpPr>
          <p:cNvPr id="5" name="Rectangle 4">
            <a:extLst>
              <a:ext uri="{FF2B5EF4-FFF2-40B4-BE49-F238E27FC236}">
                <a16:creationId xmlns:a16="http://schemas.microsoft.com/office/drawing/2014/main" id="{9463A83B-1EB2-4A3A-A52B-544C9B3DF1D2}"/>
              </a:ext>
            </a:extLst>
          </p:cNvPr>
          <p:cNvSpPr/>
          <p:nvPr/>
        </p:nvSpPr>
        <p:spPr>
          <a:xfrm>
            <a:off x="-36004" y="4423831"/>
            <a:ext cx="9144000" cy="864096"/>
          </a:xfrm>
          <a:prstGeom prst="rect">
            <a:avLst/>
          </a:prstGeom>
          <a:solidFill>
            <a:srgbClr val="0F38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ct val="0"/>
              </a:spcBef>
              <a:spcAft>
                <a:spcPts val="600"/>
              </a:spcAft>
            </a:pPr>
            <a:r>
              <a:rPr lang="el-GR" sz="1900" b="1" dirty="0">
                <a:solidFill>
                  <a:schemeClr val="bg1"/>
                </a:solidFill>
                <a:latin typeface="Calibri" panose="020F0502020204030204" pitchFamily="34" charset="0"/>
                <a:ea typeface="+mj-ea"/>
                <a:cs typeface="Calibri" panose="020F0502020204030204" pitchFamily="34" charset="0"/>
              </a:rPr>
              <a:t>Η σημασία του Μηχανισμού Στήριξης Επιχειρηματικότητας για την τοπική οικονομία </a:t>
            </a:r>
            <a:endParaRPr lang="en-US" sz="1900" b="1" dirty="0">
              <a:solidFill>
                <a:schemeClr val="bg1"/>
              </a:solidFill>
              <a:latin typeface="Calibri" panose="020F0502020204030204" pitchFamily="34" charset="0"/>
              <a:ea typeface="+mj-ea"/>
              <a:cs typeface="Calibri" panose="020F0502020204030204" pitchFamily="34" charset="0"/>
            </a:endParaRPr>
          </a:p>
          <a:p>
            <a:pPr algn="ctr">
              <a:lnSpc>
                <a:spcPct val="90000"/>
              </a:lnSpc>
              <a:spcBef>
                <a:spcPct val="0"/>
              </a:spcBef>
              <a:spcAft>
                <a:spcPts val="600"/>
              </a:spcAft>
            </a:pPr>
            <a:r>
              <a:rPr lang="el-GR" sz="1900" b="1" dirty="0">
                <a:solidFill>
                  <a:schemeClr val="bg1"/>
                </a:solidFill>
                <a:latin typeface="Calibri" panose="020F0502020204030204" pitchFamily="34" charset="0"/>
                <a:ea typeface="+mj-ea"/>
                <a:cs typeface="Calibri" panose="020F0502020204030204" pitchFamily="34" charset="0"/>
              </a:rPr>
              <a:t>Άγγελος Κυριόπουλος, </a:t>
            </a:r>
            <a:r>
              <a:rPr lang="en-US" sz="1900" b="1" dirty="0">
                <a:solidFill>
                  <a:schemeClr val="bg1"/>
                </a:solidFill>
                <a:latin typeface="Calibri" panose="020F0502020204030204" pitchFamily="34" charset="0"/>
                <a:ea typeface="+mj-ea"/>
                <a:cs typeface="Calibri" panose="020F0502020204030204" pitchFamily="34" charset="0"/>
              </a:rPr>
              <a:t>Executive Director Finance &amp; Administration ICAP Group</a:t>
            </a:r>
            <a:endParaRPr lang="el-GR" sz="1900" b="1" dirty="0">
              <a:solidFill>
                <a:schemeClr val="bg1"/>
              </a:solidFill>
              <a:latin typeface="Calibri" panose="020F0502020204030204" pitchFamily="34" charset="0"/>
              <a:ea typeface="+mj-ea"/>
              <a:cs typeface="Calibri" panose="020F0502020204030204" pitchFamily="34" charset="0"/>
            </a:endParaRPr>
          </a:p>
        </p:txBody>
      </p:sp>
      <p:grpSp>
        <p:nvGrpSpPr>
          <p:cNvPr id="8" name="Group 7">
            <a:extLst>
              <a:ext uri="{FF2B5EF4-FFF2-40B4-BE49-F238E27FC236}">
                <a16:creationId xmlns:a16="http://schemas.microsoft.com/office/drawing/2014/main" id="{8B67492B-6AD5-47DB-A1BA-86C84AEAB239}"/>
              </a:ext>
            </a:extLst>
          </p:cNvPr>
          <p:cNvGrpSpPr/>
          <p:nvPr/>
        </p:nvGrpSpPr>
        <p:grpSpPr>
          <a:xfrm>
            <a:off x="971600" y="5661248"/>
            <a:ext cx="7289750" cy="1008112"/>
            <a:chOff x="58675" y="5528311"/>
            <a:chExt cx="8343282" cy="1193165"/>
          </a:xfrm>
        </p:grpSpPr>
        <p:pic>
          <p:nvPicPr>
            <p:cNvPr id="9" name="Picture 8">
              <a:extLst>
                <a:ext uri="{FF2B5EF4-FFF2-40B4-BE49-F238E27FC236}">
                  <a16:creationId xmlns:a16="http://schemas.microsoft.com/office/drawing/2014/main" id="{D3802C0A-952F-4C6C-AA5A-43ED47ED52F6}"/>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10" name="Picture 9">
              <a:extLst>
                <a:ext uri="{FF2B5EF4-FFF2-40B4-BE49-F238E27FC236}">
                  <a16:creationId xmlns:a16="http://schemas.microsoft.com/office/drawing/2014/main" id="{C4717B9A-BB66-45FE-A16D-282B406F5641}"/>
                </a:ext>
              </a:extLst>
            </p:cNvPr>
            <p:cNvPicPr/>
            <p:nvPr userDrawn="1"/>
          </p:nvPicPr>
          <p:blipFill>
            <a:blip r:embed="rId5">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1" name="Picture 10">
              <a:extLst>
                <a:ext uri="{FF2B5EF4-FFF2-40B4-BE49-F238E27FC236}">
                  <a16:creationId xmlns:a16="http://schemas.microsoft.com/office/drawing/2014/main" id="{4502F2DF-46D3-45F6-AF54-B01A34C98B06}"/>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1524486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20</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a:solidFill>
                  <a:srgbClr val="002060"/>
                </a:solidFill>
                <a:latin typeface="Calibri" panose="020F0502020204030204" pitchFamily="34" charset="0"/>
                <a:cs typeface="Arial" panose="020B0604020202020204" pitchFamily="34" charset="0"/>
              </a:rPr>
              <a:t>Τα οικονομικά μεγέθη των ελληνικών επιχειρήσεων </a:t>
            </a:r>
            <a:endParaRPr lang="el-GR" sz="2400" b="1" dirty="0">
              <a:solidFill>
                <a:srgbClr val="002060"/>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830997"/>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Για το 2020 προχωρήσαμε σε μια πρώτη αρχική ανάλυση των δημοσιευμένων ισολογισμών για το σύνολο της χώρας. Πρόκειται για </a:t>
            </a:r>
            <a:r>
              <a:rPr lang="el-GR" sz="1600" b="1" dirty="0">
                <a:solidFill>
                  <a:srgbClr val="002060"/>
                </a:solidFill>
                <a:cs typeface="Calibri" panose="020F0502020204030204" pitchFamily="34" charset="0"/>
              </a:rPr>
              <a:t>13.655 επιχειρήσεις  </a:t>
            </a:r>
            <a:r>
              <a:rPr lang="el-GR" sz="1600" dirty="0">
                <a:solidFill>
                  <a:srgbClr val="002060"/>
                </a:solidFill>
                <a:cs typeface="Calibri" panose="020F0502020204030204" pitchFamily="34" charset="0"/>
              </a:rPr>
              <a:t>που αποτελούν το δυναμικό τμήμα της ελληνικής επιχειρηματικότητας.</a:t>
            </a:r>
          </a:p>
        </p:txBody>
      </p:sp>
      <p:graphicFrame>
        <p:nvGraphicFramePr>
          <p:cNvPr id="2" name="Table 1">
            <a:extLst>
              <a:ext uri="{FF2B5EF4-FFF2-40B4-BE49-F238E27FC236}">
                <a16:creationId xmlns:a16="http://schemas.microsoft.com/office/drawing/2014/main" id="{79CD279E-57E8-468B-9E9A-51AE3D047040}"/>
              </a:ext>
            </a:extLst>
          </p:cNvPr>
          <p:cNvGraphicFramePr>
            <a:graphicFrameLocks noGrp="1"/>
          </p:cNvGraphicFramePr>
          <p:nvPr>
            <p:extLst>
              <p:ext uri="{D42A27DB-BD31-4B8C-83A1-F6EECF244321}">
                <p14:modId xmlns:p14="http://schemas.microsoft.com/office/powerpoint/2010/main" val="4155255511"/>
              </p:ext>
            </p:extLst>
          </p:nvPr>
        </p:nvGraphicFramePr>
        <p:xfrm>
          <a:off x="783036" y="2027749"/>
          <a:ext cx="7605384" cy="3617943"/>
        </p:xfrm>
        <a:graphic>
          <a:graphicData uri="http://schemas.openxmlformats.org/drawingml/2006/table">
            <a:tbl>
              <a:tblPr>
                <a:tableStyleId>{8799B23B-EC83-4686-B30A-512413B5E67A}</a:tableStyleId>
              </a:tblPr>
              <a:tblGrid>
                <a:gridCol w="2348804">
                  <a:extLst>
                    <a:ext uri="{9D8B030D-6E8A-4147-A177-3AD203B41FA5}">
                      <a16:colId xmlns:a16="http://schemas.microsoft.com/office/drawing/2014/main" val="528084494"/>
                    </a:ext>
                  </a:extLst>
                </a:gridCol>
                <a:gridCol w="1051316">
                  <a:extLst>
                    <a:ext uri="{9D8B030D-6E8A-4147-A177-3AD203B41FA5}">
                      <a16:colId xmlns:a16="http://schemas.microsoft.com/office/drawing/2014/main" val="706487838"/>
                    </a:ext>
                  </a:extLst>
                </a:gridCol>
                <a:gridCol w="1051316">
                  <a:extLst>
                    <a:ext uri="{9D8B030D-6E8A-4147-A177-3AD203B41FA5}">
                      <a16:colId xmlns:a16="http://schemas.microsoft.com/office/drawing/2014/main" val="3687147716"/>
                    </a:ext>
                  </a:extLst>
                </a:gridCol>
                <a:gridCol w="1051316">
                  <a:extLst>
                    <a:ext uri="{9D8B030D-6E8A-4147-A177-3AD203B41FA5}">
                      <a16:colId xmlns:a16="http://schemas.microsoft.com/office/drawing/2014/main" val="206985270"/>
                    </a:ext>
                  </a:extLst>
                </a:gridCol>
                <a:gridCol w="1051316">
                  <a:extLst>
                    <a:ext uri="{9D8B030D-6E8A-4147-A177-3AD203B41FA5}">
                      <a16:colId xmlns:a16="http://schemas.microsoft.com/office/drawing/2014/main" val="877859837"/>
                    </a:ext>
                  </a:extLst>
                </a:gridCol>
                <a:gridCol w="1051316">
                  <a:extLst>
                    <a:ext uri="{9D8B030D-6E8A-4147-A177-3AD203B41FA5}">
                      <a16:colId xmlns:a16="http://schemas.microsoft.com/office/drawing/2014/main" val="3893533825"/>
                    </a:ext>
                  </a:extLst>
                </a:gridCol>
              </a:tblGrid>
              <a:tr h="252000">
                <a:tc gridSpan="6">
                  <a:txBody>
                    <a:bodyPr/>
                    <a:lstStyle/>
                    <a:p>
                      <a:pPr algn="ctr" fontAlgn="b"/>
                      <a:r>
                        <a:rPr lang="el-GR" sz="1200" b="1" i="0" u="none" strike="noStrike" dirty="0">
                          <a:solidFill>
                            <a:schemeClr val="bg1"/>
                          </a:solidFill>
                          <a:effectLst/>
                          <a:latin typeface="Calibri" panose="020F0502020204030204" pitchFamily="34" charset="0"/>
                          <a:cs typeface="Calibri" panose="020F0502020204030204" pitchFamily="34" charset="0"/>
                        </a:rPr>
                        <a:t>ΟΜΑΔΟΠΟΙΗΜΕΝΟΣ ΙΣΟΛΟΓΙΣΜΟΣ ΕΠΙΧΕΙΡΗΣΕΩΝ ΓΙΑ ΤΟ ΣΥΝΟΛΟ ΤΗΣ ΕΛΛΑΔΑΣ</a:t>
                      </a: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2"/>
                    </a:solidFill>
                  </a:tcPr>
                </a:tc>
                <a:tc hMerge="1">
                  <a:txBody>
                    <a:bodyPr/>
                    <a:lstStyle/>
                    <a:p>
                      <a:pPr algn="r"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r"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r" fontAlgn="b"/>
                      <a:endParaRPr lang="en-US" sz="900" b="0" i="0" u="none" strike="noStrike" dirty="0">
                        <a:solidFill>
                          <a:srgbClr val="000000"/>
                        </a:solidFill>
                        <a:effectLst/>
                        <a:latin typeface="Calibri" panose="020F0502020204030204" pitchFamily="34" charset="0"/>
                      </a:endParaRPr>
                    </a:p>
                  </a:txBody>
                  <a:tcPr marL="7883" marR="7883" marT="7883" marB="0" anchor="b"/>
                </a:tc>
                <a:extLst>
                  <a:ext uri="{0D108BD9-81ED-4DB2-BD59-A6C34878D82A}">
                    <a16:rowId xmlns:a16="http://schemas.microsoft.com/office/drawing/2014/main" val="361775019"/>
                  </a:ext>
                </a:extLst>
              </a:tr>
              <a:tr h="157659">
                <a:tc>
                  <a:txBody>
                    <a:bodyPr/>
                    <a:lstStyle/>
                    <a:p>
                      <a:pPr algn="l"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2020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2020-2019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2019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2019-2018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2018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607832233"/>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ΠΛΗΘΟΣ ΕΤΑΙΡΙΩΝ </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13.655</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13.655</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13.655</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160108654"/>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49215321"/>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ΣΥΝΟΛΟ ΕΝΕΡΓΗΤΙΚΟΥ</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202.386.049.666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2,97</a:t>
                      </a:r>
                      <a:r>
                        <a:rPr lang="el-GR"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196.557.307.579</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6,03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185.382.207.830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502437411"/>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558934139"/>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ΙΔΙΑ ΚΕΦΑΛΑΙΑ</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78.435.867.482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-1,34</a:t>
                      </a:r>
                      <a:r>
                        <a:rPr lang="el-GR" sz="1000" b="0" i="0" u="none" strike="noStrike" dirty="0">
                          <a:solidFill>
                            <a:srgbClr val="000000"/>
                          </a:solidFill>
                          <a:effectLst/>
                          <a:latin typeface="Calibri" panose="020F0502020204030204" pitchFamily="34" charset="0"/>
                          <a:cs typeface="Calibri" panose="020F0502020204030204" pitchFamily="34" charset="0"/>
                        </a:rPr>
                        <a:t>%</a:t>
                      </a:r>
                      <a:endParaRPr lang="el-GR" sz="1000" u="none" strike="noStrike" dirty="0">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79.498.043.158</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3,11</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77.098.960.386</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716355418"/>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ΜΕΣΟ.&amp; ΜΑΚΡΟ. ΥΠΟΧ.&amp; ΠΡΟΒΛΕΨΕΙΣ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58.918.932.634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3,67</a:t>
                      </a:r>
                      <a:r>
                        <a:rPr lang="el-GR"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56.833.676.515</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13,32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50.152.941.211</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242320587"/>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ΒΡΑΧΥΠΡΟΘΕΣΜΕΣ ΥΠΟΧΡΕΩΣΕΙΣ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65.031.248.452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7,98</a:t>
                      </a:r>
                      <a:r>
                        <a:rPr lang="el-GR"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60.225.587.917</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3,6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58.130.306.200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700472748"/>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ΣΥΝΟΛΟ ΠΑΘΗΤΙΚΟΥ</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202.386.049.666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2,97</a:t>
                      </a:r>
                      <a:r>
                        <a:rPr lang="el-GR"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196.557.307.579</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6,03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185.382.207.830</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2009049674"/>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4588670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ΑΠΟΤΕΛΕΣΜΑΤΑ ΧΡΗΣΗΣ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259954594"/>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ΚΥΚΛΟΣ ΕΡΓΑΣΙΩΝ (ΠΩΛΗΣΕΙΣ)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122.304.291.356</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-12,13</a:t>
                      </a:r>
                      <a:r>
                        <a:rPr lang="el-GR" sz="1000" b="1" u="none" strike="noStrike" dirty="0">
                          <a:effectLst/>
                          <a:latin typeface="Calibri" panose="020F0502020204030204" pitchFamily="34" charset="0"/>
                          <a:cs typeface="Calibri" panose="020F0502020204030204" pitchFamily="34" charset="0"/>
                        </a:rPr>
                        <a:t>%</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139.195.169.807</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4,23</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133.546.969.477</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869173767"/>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ΜΙΚΤΟ ΚΕΡΔΟΣ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27.345.525.244</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-11,82</a:t>
                      </a:r>
                      <a:r>
                        <a:rPr lang="el-GR"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31.011.151.145</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7,44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28.862.490.437</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94520648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ΚΕΡΔΟΣ ΠΡΟ ΦΟΡΟΥ ΕΙΣΟΔΗΜΑΤΟΣ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4.096.137.580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-32,39</a:t>
                      </a:r>
                      <a:r>
                        <a:rPr lang="el-GR" sz="1000" b="1" u="none" strike="noStrike" dirty="0">
                          <a:effectLst/>
                          <a:latin typeface="Calibri" panose="020F0502020204030204" pitchFamily="34" charset="0"/>
                          <a:cs typeface="Calibri" panose="020F0502020204030204" pitchFamily="34" charset="0"/>
                        </a:rPr>
                        <a:t>%</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6.058.289.665</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-1,78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6.167.963.004</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616887798"/>
                  </a:ext>
                </a:extLst>
              </a:tr>
              <a:tr h="157659">
                <a:tc>
                  <a:txBody>
                    <a:bodyPr/>
                    <a:lstStyle/>
                    <a:p>
                      <a:pPr algn="l" fontAlgn="b"/>
                      <a:r>
                        <a:rPr lang="en-US" sz="900" b="1" u="none" strike="noStrike" dirty="0">
                          <a:effectLst/>
                          <a:latin typeface="Calibri" panose="020F0502020204030204" pitchFamily="34" charset="0"/>
                          <a:cs typeface="Calibri" panose="020F0502020204030204" pitchFamily="34" charset="0"/>
                        </a:rPr>
                        <a:t>EBITDA</a:t>
                      </a:r>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a:effectLst/>
                          <a:latin typeface="Calibri" panose="020F0502020204030204" pitchFamily="34" charset="0"/>
                          <a:cs typeface="Calibri" panose="020F0502020204030204" pitchFamily="34" charset="0"/>
                        </a:rPr>
                        <a:t>12.263.134.712</a:t>
                      </a:r>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-21,19</a:t>
                      </a:r>
                      <a:r>
                        <a:rPr lang="el-GR" sz="1000" u="none" strike="noStrike" dirty="0">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15.560.524.800</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23,72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u="none" strike="noStrike" dirty="0">
                          <a:effectLst/>
                          <a:latin typeface="Calibri" panose="020F0502020204030204" pitchFamily="34" charset="0"/>
                          <a:cs typeface="Calibri" panose="020F0502020204030204" pitchFamily="34" charset="0"/>
                        </a:rPr>
                        <a:t>12.576.826.664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309767910"/>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92505146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Περιθώριο Μικτού Κέρδους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22,4%</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22,3%</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21,6%</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21995677"/>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Περιθώριο Καθαρού Κέρδους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a:effectLst/>
                          <a:latin typeface="Calibri" panose="020F0502020204030204" pitchFamily="34" charset="0"/>
                          <a:cs typeface="Calibri" panose="020F0502020204030204" pitchFamily="34" charset="0"/>
                        </a:rPr>
                        <a:t>3,3%</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4,4%</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4,6%</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800717619"/>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Περιθώριο </a:t>
                      </a:r>
                      <a:r>
                        <a:rPr lang="en-US" sz="900" b="1" u="none" strike="noStrike" dirty="0">
                          <a:effectLst/>
                          <a:latin typeface="Calibri" panose="020F0502020204030204" pitchFamily="34" charset="0"/>
                          <a:cs typeface="Calibri" panose="020F0502020204030204" pitchFamily="34" charset="0"/>
                        </a:rPr>
                        <a:t>EBITDA</a:t>
                      </a:r>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a:effectLst/>
                          <a:latin typeface="Calibri" panose="020F0502020204030204" pitchFamily="34" charset="0"/>
                          <a:cs typeface="Calibri" panose="020F0502020204030204" pitchFamily="34" charset="0"/>
                        </a:rPr>
                        <a:t>10,0%</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a:effectLst/>
                          <a:latin typeface="Calibri" panose="020F0502020204030204" pitchFamily="34" charset="0"/>
                          <a:cs typeface="Calibri" panose="020F0502020204030204" pitchFamily="34" charset="0"/>
                        </a:rPr>
                        <a:t>11,2%</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9,4%</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149939897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Αποδοτικότητα Ιδίων Κεφαλαίων</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a:effectLst/>
                          <a:latin typeface="Calibri" panose="020F0502020204030204" pitchFamily="34" charset="0"/>
                          <a:cs typeface="Calibri" panose="020F0502020204030204" pitchFamily="34" charset="0"/>
                        </a:rPr>
                        <a:t>5,2%</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a:effectLst/>
                          <a:latin typeface="Calibri" panose="020F0502020204030204" pitchFamily="34" charset="0"/>
                          <a:cs typeface="Calibri" panose="020F0502020204030204" pitchFamily="34" charset="0"/>
                        </a:rPr>
                        <a:t>7,6%</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8,0%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112329072"/>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Σχέση Ξένων προς Ίδια Κεφάλαια</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a:effectLst/>
                          <a:latin typeface="Calibri" panose="020F0502020204030204" pitchFamily="34" charset="0"/>
                          <a:cs typeface="Calibri" panose="020F0502020204030204" pitchFamily="34" charset="0"/>
                        </a:rPr>
                        <a:t>1,58</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a:effectLst/>
                          <a:latin typeface="Calibri" panose="020F0502020204030204" pitchFamily="34" charset="0"/>
                          <a:cs typeface="Calibri" panose="020F0502020204030204" pitchFamily="34" charset="0"/>
                        </a:rPr>
                        <a:t>1,47</a:t>
                      </a:r>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1,40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noFill/>
                  </a:tcPr>
                </a:tc>
                <a:extLst>
                  <a:ext uri="{0D108BD9-81ED-4DB2-BD59-A6C34878D82A}">
                    <a16:rowId xmlns:a16="http://schemas.microsoft.com/office/drawing/2014/main" val="3485993725"/>
                  </a:ext>
                </a:extLst>
              </a:tr>
            </a:tbl>
          </a:graphicData>
        </a:graphic>
      </p:graphicFrame>
    </p:spTree>
    <p:extLst>
      <p:ext uri="{BB962C8B-B14F-4D97-AF65-F5344CB8AC3E}">
        <p14:creationId xmlns:p14="http://schemas.microsoft.com/office/powerpoint/2010/main" val="29963191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21</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a:solidFill>
                  <a:srgbClr val="002060"/>
                </a:solidFill>
                <a:latin typeface="Calibri" panose="020F0502020204030204" pitchFamily="34" charset="0"/>
                <a:cs typeface="Arial" panose="020B0604020202020204" pitchFamily="34" charset="0"/>
              </a:rPr>
              <a:t>Τα οικονομικά μεγέθη των ελληνικών επιχειρήσεων </a:t>
            </a:r>
            <a:endParaRPr lang="el-GR" sz="2400" b="1" dirty="0">
              <a:solidFill>
                <a:srgbClr val="002060"/>
              </a:solidFill>
              <a:latin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3016210"/>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Από την επεξεργασία δημοσιευμένων ισολογισμών </a:t>
            </a:r>
            <a:r>
              <a:rPr lang="el-GR" sz="1600" b="1" dirty="0">
                <a:solidFill>
                  <a:srgbClr val="002060"/>
                </a:solidFill>
                <a:cs typeface="Calibri" panose="020F0502020204030204" pitchFamily="34" charset="0"/>
              </a:rPr>
              <a:t>για το έτος 2020 </a:t>
            </a:r>
            <a:r>
              <a:rPr lang="el-GR" sz="1600" dirty="0">
                <a:solidFill>
                  <a:srgbClr val="002060"/>
                </a:solidFill>
                <a:cs typeface="Calibri" panose="020F0502020204030204" pitchFamily="34" charset="0"/>
              </a:rPr>
              <a:t>που περιλαμβάνονται στη Βάση Δεδομένων της ICAP προκύπτει ότι τα </a:t>
            </a:r>
            <a:r>
              <a:rPr lang="el-GR" sz="1600" b="1" dirty="0">
                <a:solidFill>
                  <a:srgbClr val="002060"/>
                </a:solidFill>
                <a:cs typeface="Calibri" panose="020F0502020204030204" pitchFamily="34" charset="0"/>
              </a:rPr>
              <a:t>περιθώρια κερδοφορίας</a:t>
            </a:r>
            <a:r>
              <a:rPr lang="el-GR" sz="1600" dirty="0">
                <a:solidFill>
                  <a:srgbClr val="002060"/>
                </a:solidFill>
                <a:cs typeface="Calibri" panose="020F0502020204030204" pitchFamily="34" charset="0"/>
              </a:rPr>
              <a:t> σημείωσαν μεν </a:t>
            </a:r>
            <a:r>
              <a:rPr lang="el-GR" sz="1600" b="1" dirty="0">
                <a:solidFill>
                  <a:srgbClr val="002060"/>
                </a:solidFill>
                <a:cs typeface="Calibri" panose="020F0502020204030204" pitchFamily="34" charset="0"/>
              </a:rPr>
              <a:t>πτώση</a:t>
            </a:r>
            <a:r>
              <a:rPr lang="el-GR" sz="1600" dirty="0">
                <a:solidFill>
                  <a:srgbClr val="002060"/>
                </a:solidFill>
                <a:cs typeface="Calibri" panose="020F0502020204030204" pitchFamily="34" charset="0"/>
              </a:rPr>
              <a:t>, </a:t>
            </a:r>
            <a:r>
              <a:rPr lang="el-GR" sz="1600" b="1" dirty="0">
                <a:solidFill>
                  <a:srgbClr val="002060"/>
                </a:solidFill>
                <a:cs typeface="Calibri" panose="020F0502020204030204" pitchFamily="34" charset="0"/>
              </a:rPr>
              <a:t>αλλά όχι ιδιαίτερα μεγάλη</a:t>
            </a:r>
            <a:r>
              <a:rPr lang="el-GR" sz="1600" dirty="0">
                <a:solidFill>
                  <a:srgbClr val="002060"/>
                </a:solidFill>
                <a:cs typeface="Calibri" panose="020F0502020204030204" pitchFamily="34" charset="0"/>
              </a:rPr>
              <a:t>, δείγμα του ότι οι επιχειρήσεις κατάφεραν εν μέρει να απορροφήσουν τις επιπτώσεις της πανδημίας. </a:t>
            </a:r>
          </a:p>
          <a:p>
            <a:pPr algn="just">
              <a:spcBef>
                <a:spcPts val="600"/>
              </a:spcBef>
              <a:spcAft>
                <a:spcPts val="600"/>
              </a:spcAft>
              <a:buClr>
                <a:schemeClr val="accent1"/>
              </a:buClr>
            </a:pPr>
            <a:endParaRPr lang="el-GR" sz="1600" dirty="0">
              <a:solidFill>
                <a:srgbClr val="002060"/>
              </a:solidFill>
              <a:cs typeface="Calibri" panose="020F0502020204030204" pitchFamily="34" charset="0"/>
            </a:endParaRP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Σημαντικό ρόλο σε αυτή την εξέλιξη έπαιξαν και οι </a:t>
            </a:r>
            <a:r>
              <a:rPr lang="el-GR" sz="1600" b="1" dirty="0">
                <a:solidFill>
                  <a:srgbClr val="002060"/>
                </a:solidFill>
                <a:cs typeface="Calibri" panose="020F0502020204030204" pitchFamily="34" charset="0"/>
              </a:rPr>
              <a:t>κρατικές πολιτικές στήριξης</a:t>
            </a:r>
            <a:r>
              <a:rPr lang="el-GR" sz="1600" dirty="0">
                <a:solidFill>
                  <a:srgbClr val="002060"/>
                </a:solidFill>
                <a:cs typeface="Calibri" panose="020F0502020204030204" pitchFamily="34" charset="0"/>
              </a:rPr>
              <a:t> σε συνδυασμό με την </a:t>
            </a:r>
            <a:r>
              <a:rPr lang="el-GR" sz="1600" b="1" dirty="0">
                <a:solidFill>
                  <a:srgbClr val="002060"/>
                </a:solidFill>
                <a:cs typeface="Calibri" panose="020F0502020204030204" pitchFamily="34" charset="0"/>
              </a:rPr>
              <a:t>αναδιάρθρωση της παραγωγικής διαδικασίας </a:t>
            </a:r>
            <a:r>
              <a:rPr lang="el-GR" sz="1600" dirty="0">
                <a:solidFill>
                  <a:srgbClr val="002060"/>
                </a:solidFill>
                <a:cs typeface="Calibri" panose="020F0502020204030204" pitchFamily="34" charset="0"/>
              </a:rPr>
              <a:t>που συντελείται τα προηγούμενα χρόνια</a:t>
            </a:r>
          </a:p>
          <a:p>
            <a:pPr marL="285750" indent="-285750" algn="just">
              <a:spcBef>
                <a:spcPts val="600"/>
              </a:spcBef>
              <a:spcAft>
                <a:spcPts val="600"/>
              </a:spcAft>
              <a:buClr>
                <a:schemeClr val="accent1"/>
              </a:buClr>
              <a:buFont typeface="Arial" panose="020B0604020202020204" pitchFamily="34" charset="0"/>
              <a:buChar char="•"/>
            </a:pPr>
            <a:endParaRPr lang="el-GR" sz="1600" dirty="0">
              <a:solidFill>
                <a:srgbClr val="002060"/>
              </a:solidFill>
              <a:cs typeface="Calibri" panose="020F0502020204030204" pitchFamily="34" charset="0"/>
            </a:endParaRPr>
          </a:p>
        </p:txBody>
      </p:sp>
    </p:spTree>
    <p:extLst>
      <p:ext uri="{BB962C8B-B14F-4D97-AF65-F5344CB8AC3E}">
        <p14:creationId xmlns:p14="http://schemas.microsoft.com/office/powerpoint/2010/main" val="554047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22</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Τα οικονομικά μεγέθη των ελληνικών επιχειρήσεων </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830997"/>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Παρακάτω παρατίθενται τα ομαδοποιημένα οικονομικά στοιχεία των εταιρειών που δραστηριοποιούνται στην Περιφέρεια Δυτικής Ελλάδας και έχουν δημοσιεύσει ισολογισμό και τα τρία έτη της περιόδου 2018-2020. </a:t>
            </a:r>
          </a:p>
        </p:txBody>
      </p:sp>
      <p:graphicFrame>
        <p:nvGraphicFramePr>
          <p:cNvPr id="2" name="Table 1">
            <a:extLst>
              <a:ext uri="{FF2B5EF4-FFF2-40B4-BE49-F238E27FC236}">
                <a16:creationId xmlns:a16="http://schemas.microsoft.com/office/drawing/2014/main" id="{79CD279E-57E8-468B-9E9A-51AE3D047040}"/>
              </a:ext>
            </a:extLst>
          </p:cNvPr>
          <p:cNvGraphicFramePr>
            <a:graphicFrameLocks noGrp="1"/>
          </p:cNvGraphicFramePr>
          <p:nvPr>
            <p:extLst>
              <p:ext uri="{D42A27DB-BD31-4B8C-83A1-F6EECF244321}">
                <p14:modId xmlns:p14="http://schemas.microsoft.com/office/powerpoint/2010/main" val="3498988243"/>
              </p:ext>
            </p:extLst>
          </p:nvPr>
        </p:nvGraphicFramePr>
        <p:xfrm>
          <a:off x="783036" y="2027749"/>
          <a:ext cx="7605384" cy="3617943"/>
        </p:xfrm>
        <a:graphic>
          <a:graphicData uri="http://schemas.openxmlformats.org/drawingml/2006/table">
            <a:tbl>
              <a:tblPr>
                <a:tableStyleId>{8799B23B-EC83-4686-B30A-512413B5E67A}</a:tableStyleId>
              </a:tblPr>
              <a:tblGrid>
                <a:gridCol w="2348804">
                  <a:extLst>
                    <a:ext uri="{9D8B030D-6E8A-4147-A177-3AD203B41FA5}">
                      <a16:colId xmlns:a16="http://schemas.microsoft.com/office/drawing/2014/main" val="528084494"/>
                    </a:ext>
                  </a:extLst>
                </a:gridCol>
                <a:gridCol w="1051316">
                  <a:extLst>
                    <a:ext uri="{9D8B030D-6E8A-4147-A177-3AD203B41FA5}">
                      <a16:colId xmlns:a16="http://schemas.microsoft.com/office/drawing/2014/main" val="706487838"/>
                    </a:ext>
                  </a:extLst>
                </a:gridCol>
                <a:gridCol w="1051316">
                  <a:extLst>
                    <a:ext uri="{9D8B030D-6E8A-4147-A177-3AD203B41FA5}">
                      <a16:colId xmlns:a16="http://schemas.microsoft.com/office/drawing/2014/main" val="3687147716"/>
                    </a:ext>
                  </a:extLst>
                </a:gridCol>
                <a:gridCol w="1051316">
                  <a:extLst>
                    <a:ext uri="{9D8B030D-6E8A-4147-A177-3AD203B41FA5}">
                      <a16:colId xmlns:a16="http://schemas.microsoft.com/office/drawing/2014/main" val="206985270"/>
                    </a:ext>
                  </a:extLst>
                </a:gridCol>
                <a:gridCol w="1051316">
                  <a:extLst>
                    <a:ext uri="{9D8B030D-6E8A-4147-A177-3AD203B41FA5}">
                      <a16:colId xmlns:a16="http://schemas.microsoft.com/office/drawing/2014/main" val="877859837"/>
                    </a:ext>
                  </a:extLst>
                </a:gridCol>
                <a:gridCol w="1051316">
                  <a:extLst>
                    <a:ext uri="{9D8B030D-6E8A-4147-A177-3AD203B41FA5}">
                      <a16:colId xmlns:a16="http://schemas.microsoft.com/office/drawing/2014/main" val="3893533825"/>
                    </a:ext>
                  </a:extLst>
                </a:gridCol>
              </a:tblGrid>
              <a:tr h="252000">
                <a:tc gridSpan="6">
                  <a:txBody>
                    <a:bodyPr/>
                    <a:lstStyle/>
                    <a:p>
                      <a:pPr algn="ctr" fontAlgn="b"/>
                      <a:r>
                        <a:rPr lang="el-GR" sz="1200" b="1" i="0" u="none" strike="noStrike" dirty="0">
                          <a:solidFill>
                            <a:schemeClr val="bg1"/>
                          </a:solidFill>
                          <a:effectLst/>
                          <a:latin typeface="Calibri" panose="020F0502020204030204" pitchFamily="34" charset="0"/>
                          <a:cs typeface="Calibri" panose="020F0502020204030204" pitchFamily="34" charset="0"/>
                        </a:rPr>
                        <a:t>ΟΜΑΔΟΠΟΙΗΜΕΝΟΣ ΙΣΟΛΟΓΙΣΜΟΣ ΕΠΙΧΕΙΡΗΣΕΩΝ ΤΗΣ ΠΕΡΙΦΕΡΕΙΑΣ ΔΥΤΙΚΗΣ ΕΛΛΑΔΑΣ</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solidFill>
                      <a:srgbClr val="00A3F2"/>
                    </a:solidFill>
                  </a:tcPr>
                </a:tc>
                <a:tc hMerge="1">
                  <a:txBody>
                    <a:bodyPr/>
                    <a:lstStyle/>
                    <a:p>
                      <a:pPr algn="r"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r"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l" fontAlgn="b"/>
                      <a:endParaRPr lang="en-US" sz="900" b="0" i="0" u="none" strike="noStrike" dirty="0">
                        <a:solidFill>
                          <a:srgbClr val="000000"/>
                        </a:solidFill>
                        <a:effectLst/>
                        <a:latin typeface="Calibri" panose="020F0502020204030204" pitchFamily="34" charset="0"/>
                      </a:endParaRPr>
                    </a:p>
                  </a:txBody>
                  <a:tcPr marL="7883" marR="7883" marT="7883" marB="0" anchor="b"/>
                </a:tc>
                <a:tc hMerge="1">
                  <a:txBody>
                    <a:bodyPr/>
                    <a:lstStyle/>
                    <a:p>
                      <a:pPr algn="r" fontAlgn="b"/>
                      <a:endParaRPr lang="en-US" sz="900" b="0" i="0" u="none" strike="noStrike" dirty="0">
                        <a:solidFill>
                          <a:srgbClr val="000000"/>
                        </a:solidFill>
                        <a:effectLst/>
                        <a:latin typeface="Calibri" panose="020F0502020204030204" pitchFamily="34" charset="0"/>
                      </a:endParaRPr>
                    </a:p>
                  </a:txBody>
                  <a:tcPr marL="7883" marR="7883" marT="7883" marB="0" anchor="b"/>
                </a:tc>
                <a:extLst>
                  <a:ext uri="{0D108BD9-81ED-4DB2-BD59-A6C34878D82A}">
                    <a16:rowId xmlns:a16="http://schemas.microsoft.com/office/drawing/2014/main" val="361775019"/>
                  </a:ext>
                </a:extLst>
              </a:tr>
              <a:tr h="157659">
                <a:tc>
                  <a:txBody>
                    <a:bodyPr/>
                    <a:lstStyle/>
                    <a:p>
                      <a:pPr algn="l"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2020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2020-2019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2019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2019-2018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u="none" strike="noStrike" dirty="0">
                          <a:effectLst/>
                          <a:latin typeface="Calibri" panose="020F0502020204030204" pitchFamily="34" charset="0"/>
                          <a:cs typeface="Calibri" panose="020F0502020204030204" pitchFamily="34" charset="0"/>
                        </a:rPr>
                        <a:t>2018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1607832233"/>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ΠΛΗΘΟΣ ΕΤΑΙΡΙΩΝ </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319</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319</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319</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4160108654"/>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4249215321"/>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ΣΥΝΟΛΟ ΕΝΕΡΓΗΤΙΚΟΥ</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1.572.341.950</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8,6</a:t>
                      </a:r>
                      <a:r>
                        <a:rPr lang="el-GR" sz="1000" b="0" i="0" u="none" strike="noStrike" dirty="0">
                          <a:solidFill>
                            <a:srgbClr val="000000"/>
                          </a:solidFill>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1.447.688.281</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5,4</a:t>
                      </a:r>
                      <a:r>
                        <a:rPr lang="el-GR" sz="1000" b="0" i="0" u="none" strike="noStrike" dirty="0">
                          <a:solidFill>
                            <a:srgbClr val="000000"/>
                          </a:solidFill>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1.372.969.222</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1502437411"/>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558934139"/>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ΙΔΙΑ ΚΕΦΑΛΑΙΑ</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685.582.050</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u="none" strike="noStrike" dirty="0">
                          <a:effectLst/>
                          <a:latin typeface="Calibri" panose="020F0502020204030204" pitchFamily="34" charset="0"/>
                          <a:cs typeface="Calibri" panose="020F0502020204030204" pitchFamily="34" charset="0"/>
                        </a:rPr>
                        <a:t>2,0%</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672.362.443</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4,0</a:t>
                      </a:r>
                      <a:r>
                        <a:rPr lang="el-GR" sz="1000" b="0" i="0" u="none" strike="noStrike" dirty="0">
                          <a:solidFill>
                            <a:srgbClr val="000000"/>
                          </a:solidFill>
                          <a:effectLst/>
                          <a:latin typeface="Calibri" panose="020F0502020204030204" pitchFamily="34" charset="0"/>
                          <a:cs typeface="Calibri" panose="020F0502020204030204" pitchFamily="34" charset="0"/>
                        </a:rPr>
                        <a:t>%</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646.265.634</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3716355418"/>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ΜΕΣΟ.&amp; ΜΑΚΡΟ. ΥΠΟΧ.&amp; ΠΡΟΒΛΕΨΕΙΣ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286.833.633</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31,3%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218.433.295</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9,2%</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199.968.671</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4242320587"/>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ΒΡΑΧΥΠΡΟΘΕΣΜΕΣ ΥΠΟΧΡΕΩΣΕΙΣ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599.926.256</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7,7%</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556.892.552</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5,7%</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526.734.931</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3700472748"/>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ΣΥΝΟΛΟ ΠΑΘΗΤΙΚΟΥ</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1.572.341.950</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8,6%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1.447.688.281</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5,4%</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1.372.969.222</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2009049674"/>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4588670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ΑΠΟΤΕΛΕΣΜΑΤΑ ΧΡΗΣΗΣ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1259954594"/>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ΚΥΚΛΟΣ ΕΡΓΑΣΙΩΝ (ΠΩΛΗΣΕΙΣ)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1.276.127.453</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1,8%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1.252.984.251</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4,0%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1" i="0" u="none" strike="noStrike" dirty="0">
                          <a:solidFill>
                            <a:srgbClr val="000000"/>
                          </a:solidFill>
                          <a:effectLst/>
                          <a:latin typeface="Calibri" panose="020F0502020204030204" pitchFamily="34" charset="0"/>
                          <a:cs typeface="Calibri" panose="020F0502020204030204" pitchFamily="34" charset="0"/>
                        </a:rPr>
                        <a:t>1.204.904.719</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869173767"/>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ΜΙΚΤΟ ΚΕΡΔΟΣ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291.286.769</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1,3%</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287.439.104</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7,7%</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266.849.772</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94520648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ΚΕΡΔΟΣ ΠΡΟ ΦΟΡΟΥ ΕΙΣΟΔΗΜΑΤΟΣ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marL="0" algn="ctr" defTabSz="457200" rtl="0" eaLnBrk="1" fontAlgn="b" latinLnBrk="0" hangingPunct="1"/>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87.230.118</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marL="0" algn="ctr" defTabSz="457200" rtl="0" eaLnBrk="1" fontAlgn="b" latinLnBrk="0" hangingPunct="1"/>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80,2%</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marL="0" algn="ctr" defTabSz="457200" rtl="0" eaLnBrk="1" fontAlgn="b" latinLnBrk="0" hangingPunct="1"/>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48.399.187</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marL="0" algn="ctr" defTabSz="457200" rtl="0" eaLnBrk="1" fontAlgn="b" latinLnBrk="0" hangingPunct="1"/>
                      <a:r>
                        <a:rPr lang="el-GR" sz="1000" b="1" i="0" u="none" strike="noStrike" kern="1200" dirty="0">
                          <a:solidFill>
                            <a:srgbClr val="000000"/>
                          </a:solidFill>
                          <a:effectLst/>
                          <a:latin typeface="Calibri" panose="020F0502020204030204" pitchFamily="34" charset="0"/>
                          <a:ea typeface="+mn-ea"/>
                          <a:cs typeface="Calibri" panose="020F0502020204030204" pitchFamily="34" charset="0"/>
                        </a:rPr>
                        <a:t>29,9%</a:t>
                      </a:r>
                      <a:endParaRPr lang="en-US" sz="1000" b="1" i="0" u="none" strike="noStrike" kern="1200" dirty="0">
                        <a:solidFill>
                          <a:srgbClr val="000000"/>
                        </a:solidFill>
                        <a:effectLst/>
                        <a:latin typeface="Calibri" panose="020F0502020204030204" pitchFamily="34" charset="0"/>
                        <a:ea typeface="+mn-ea"/>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marL="0" algn="ctr" defTabSz="457200" rtl="0" eaLnBrk="1" fontAlgn="b" latinLnBrk="0" hangingPunct="1"/>
                      <a:r>
                        <a:rPr lang="en-US" sz="1000" b="1" i="0" u="none" strike="noStrike" kern="1200" dirty="0">
                          <a:solidFill>
                            <a:srgbClr val="000000"/>
                          </a:solidFill>
                          <a:effectLst/>
                          <a:latin typeface="Calibri" panose="020F0502020204030204" pitchFamily="34" charset="0"/>
                          <a:ea typeface="+mn-ea"/>
                          <a:cs typeface="Calibri" panose="020F0502020204030204" pitchFamily="34" charset="0"/>
                        </a:rPr>
                        <a:t>37.263.551</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3616887798"/>
                  </a:ext>
                </a:extLst>
              </a:tr>
              <a:tr h="157659">
                <a:tc>
                  <a:txBody>
                    <a:bodyPr/>
                    <a:lstStyle/>
                    <a:p>
                      <a:pPr algn="l" fontAlgn="b"/>
                      <a:r>
                        <a:rPr lang="en-US" sz="900" b="1" u="none" strike="noStrike" dirty="0">
                          <a:effectLst/>
                          <a:latin typeface="Calibri" panose="020F0502020204030204" pitchFamily="34" charset="0"/>
                          <a:cs typeface="Calibri" panose="020F0502020204030204" pitchFamily="34" charset="0"/>
                        </a:rPr>
                        <a:t>EBITDA</a:t>
                      </a:r>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139.934.017</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40,6%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99.530.381</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0" i="0" u="none" strike="noStrike" dirty="0">
                          <a:solidFill>
                            <a:srgbClr val="000000"/>
                          </a:solidFill>
                          <a:effectLst/>
                          <a:latin typeface="Calibri" panose="020F0502020204030204" pitchFamily="34" charset="0"/>
                          <a:cs typeface="Calibri" panose="020F0502020204030204" pitchFamily="34" charset="0"/>
                        </a:rPr>
                        <a:t>13,6%</a:t>
                      </a:r>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Calibri" panose="020F0502020204030204" pitchFamily="34" charset="0"/>
                          <a:cs typeface="Calibri" panose="020F0502020204030204" pitchFamily="34" charset="0"/>
                        </a:rPr>
                        <a:t>87.634.195</a:t>
                      </a: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3309767910"/>
                  </a:ext>
                </a:extLst>
              </a:tr>
              <a:tr h="157659">
                <a:tc>
                  <a:txBody>
                    <a:bodyPr/>
                    <a:lstStyle/>
                    <a:p>
                      <a:pPr algn="l" fontAlgn="b"/>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0"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392505146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Περιθώριο Μικτού Κέρδους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22,8%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22,9%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22,1%</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121995677"/>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Περιθώριο Καθαρού Κέρδους</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6,8%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3,9%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3,1%</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1800717619"/>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Περιθώριο </a:t>
                      </a:r>
                      <a:r>
                        <a:rPr lang="en-US" sz="900" b="1" u="none" strike="noStrike" dirty="0">
                          <a:effectLst/>
                          <a:latin typeface="Calibri" panose="020F0502020204030204" pitchFamily="34" charset="0"/>
                          <a:cs typeface="Calibri" panose="020F0502020204030204" pitchFamily="34" charset="0"/>
                        </a:rPr>
                        <a:t>EBITDA</a:t>
                      </a:r>
                      <a:endParaRPr lang="en-US"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11,0%</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7,9%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7,3%</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1499398970"/>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Αποδοτικότητα Ιδίων Κεφαλαίων</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12,7%</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7,2%</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5,8%</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3112329072"/>
                  </a:ext>
                </a:extLst>
              </a:tr>
              <a:tr h="157659">
                <a:tc>
                  <a:txBody>
                    <a:bodyPr/>
                    <a:lstStyle/>
                    <a:p>
                      <a:pPr algn="l" fontAlgn="b"/>
                      <a:r>
                        <a:rPr lang="el-GR" sz="900" b="1" u="none" strike="noStrike" dirty="0">
                          <a:effectLst/>
                          <a:latin typeface="Calibri" panose="020F0502020204030204" pitchFamily="34" charset="0"/>
                          <a:cs typeface="Calibri" panose="020F0502020204030204" pitchFamily="34" charset="0"/>
                        </a:rPr>
                        <a:t>Σχέση Ξένων προς Ίδια Κεφάλαια</a:t>
                      </a:r>
                      <a:endParaRPr lang="el-GR" sz="900" b="1" i="0" u="none" strike="noStrike" dirty="0">
                        <a:solidFill>
                          <a:srgbClr val="000000"/>
                        </a:solidFill>
                        <a:effectLst/>
                        <a:latin typeface="Calibri" panose="020F0502020204030204" pitchFamily="34" charset="0"/>
                        <a:cs typeface="Calibri" panose="020F0502020204030204" pitchFamily="34" charset="0"/>
                      </a:endParaRPr>
                    </a:p>
                  </a:txBody>
                  <a:tcPr marL="144000"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1,29</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1,15</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tc>
                  <a:txBody>
                    <a:bodyPr/>
                    <a:lstStyle/>
                    <a:p>
                      <a:pPr algn="ctr" fontAlgn="b"/>
                      <a:r>
                        <a:rPr lang="el-GR" sz="1000" b="1" i="0" u="none" strike="noStrike" dirty="0">
                          <a:solidFill>
                            <a:srgbClr val="000000"/>
                          </a:solidFill>
                          <a:effectLst/>
                          <a:latin typeface="Calibri" panose="020F0502020204030204" pitchFamily="34" charset="0"/>
                          <a:cs typeface="Calibri" panose="020F0502020204030204" pitchFamily="34" charset="0"/>
                        </a:rPr>
                        <a:t>1,12</a:t>
                      </a:r>
                      <a:endParaRPr lang="en-US" sz="1000" b="1" i="0" u="none" strike="noStrike" dirty="0">
                        <a:solidFill>
                          <a:srgbClr val="000000"/>
                        </a:solidFill>
                        <a:effectLst/>
                        <a:latin typeface="Calibri" panose="020F0502020204030204" pitchFamily="34" charset="0"/>
                        <a:cs typeface="Calibri" panose="020F0502020204030204" pitchFamily="34" charset="0"/>
                      </a:endParaRPr>
                    </a:p>
                  </a:txBody>
                  <a:tcPr marL="7883" marR="7883" marT="7883" marB="0" anchor="ctr">
                    <a:lnL w="12700" cap="flat" cmpd="sng" algn="ctr">
                      <a:solidFill>
                        <a:srgbClr val="00A3F2"/>
                      </a:solidFill>
                      <a:prstDash val="solid"/>
                      <a:round/>
                      <a:headEnd type="none" w="med" len="med"/>
                      <a:tailEnd type="none" w="med" len="med"/>
                    </a:lnL>
                    <a:lnR w="12700" cap="flat" cmpd="sng" algn="ctr">
                      <a:solidFill>
                        <a:srgbClr val="00A3F2"/>
                      </a:solidFill>
                      <a:prstDash val="solid"/>
                      <a:round/>
                      <a:headEnd type="none" w="med" len="med"/>
                      <a:tailEnd type="none" w="med" len="med"/>
                    </a:lnR>
                    <a:lnT w="12700" cap="flat" cmpd="sng" algn="ctr">
                      <a:solidFill>
                        <a:srgbClr val="00A3F2"/>
                      </a:solidFill>
                      <a:prstDash val="solid"/>
                      <a:round/>
                      <a:headEnd type="none" w="med" len="med"/>
                      <a:tailEnd type="none" w="med" len="med"/>
                    </a:lnT>
                    <a:lnB w="12700" cap="flat" cmpd="sng" algn="ctr">
                      <a:solidFill>
                        <a:srgbClr val="00A3F2"/>
                      </a:solidFill>
                      <a:prstDash val="solid"/>
                      <a:round/>
                      <a:headEnd type="none" w="med" len="med"/>
                      <a:tailEnd type="none" w="med" len="med"/>
                    </a:lnB>
                    <a:noFill/>
                  </a:tcPr>
                </a:tc>
                <a:extLst>
                  <a:ext uri="{0D108BD9-81ED-4DB2-BD59-A6C34878D82A}">
                    <a16:rowId xmlns:a16="http://schemas.microsoft.com/office/drawing/2014/main" val="3485993725"/>
                  </a:ext>
                </a:extLst>
              </a:tr>
            </a:tbl>
          </a:graphicData>
        </a:graphic>
      </p:graphicFrame>
    </p:spTree>
    <p:extLst>
      <p:ext uri="{BB962C8B-B14F-4D97-AF65-F5344CB8AC3E}">
        <p14:creationId xmlns:p14="http://schemas.microsoft.com/office/powerpoint/2010/main" val="3551393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23</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6547048"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Μηχανισμός Στήριξης Επιχειρηματικότητας</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308872"/>
          </a:xfrm>
          <a:prstGeom prst="rect">
            <a:avLst/>
          </a:prstGeom>
          <a:noFill/>
        </p:spPr>
        <p:txBody>
          <a:bodyPr wrap="square">
            <a:spAutoFit/>
          </a:bodyPr>
          <a:lstStyle/>
          <a:p>
            <a:pPr marL="285750" indent="-285750" algn="just">
              <a:lnSpc>
                <a:spcPct val="100000"/>
              </a:lnSpc>
              <a:spcBef>
                <a:spcPts val="600"/>
              </a:spcBef>
              <a:spcAft>
                <a:spcPts val="600"/>
              </a:spcAft>
              <a:buFont typeface="Wingdings" panose="05000000000000000000" pitchFamily="2" charset="2"/>
              <a:buChar char="§"/>
            </a:pPr>
            <a:r>
              <a:rPr lang="el-GR" sz="1600" dirty="0">
                <a:solidFill>
                  <a:srgbClr val="002060"/>
                </a:solidFill>
                <a:cs typeface="Calibri" panose="020F0502020204030204" pitchFamily="34" charset="0"/>
              </a:rPr>
              <a:t>Μέσα σε αυτό το πλαίσιο η </a:t>
            </a:r>
            <a:r>
              <a:rPr lang="el-GR" sz="1600" b="1" dirty="0">
                <a:solidFill>
                  <a:srgbClr val="002060"/>
                </a:solidFill>
                <a:cs typeface="Calibri" panose="020F0502020204030204" pitchFamily="34" charset="0"/>
              </a:rPr>
              <a:t>βασική επιδίωξη του Μηχανισμού </a:t>
            </a:r>
            <a:r>
              <a:rPr lang="el-GR" sz="1600" dirty="0">
                <a:solidFill>
                  <a:srgbClr val="002060"/>
                </a:solidFill>
                <a:cs typeface="Calibri" panose="020F0502020204030204" pitchFamily="34" charset="0"/>
              </a:rPr>
              <a:t>είναι η </a:t>
            </a:r>
            <a:r>
              <a:rPr lang="el-GR" sz="1600" b="1" dirty="0">
                <a:solidFill>
                  <a:srgbClr val="002060"/>
                </a:solidFill>
                <a:cs typeface="Calibri" panose="020F0502020204030204" pitchFamily="34" charset="0"/>
              </a:rPr>
              <a:t>υποστήριξη</a:t>
            </a:r>
            <a:r>
              <a:rPr lang="el-GR" sz="1600" dirty="0">
                <a:solidFill>
                  <a:srgbClr val="002060"/>
                </a:solidFill>
                <a:cs typeface="Calibri" panose="020F0502020204030204" pitchFamily="34" charset="0"/>
              </a:rPr>
              <a:t> των επιχειρήσεων της Περιφέρειας Δυτικής Ελλάδας με στόχο τη βελτίωση της λειτουργίας τους, την ανάπτυξή τους και την ενίσχυση της ανταγωνιστικότητάς τους. </a:t>
            </a:r>
          </a:p>
          <a:p>
            <a:pPr marL="285750" indent="-285750" algn="just">
              <a:lnSpc>
                <a:spcPct val="100000"/>
              </a:lnSpc>
              <a:spcBef>
                <a:spcPts val="600"/>
              </a:spcBef>
              <a:spcAft>
                <a:spcPts val="600"/>
              </a:spcAft>
              <a:buFont typeface="Wingdings" panose="05000000000000000000" pitchFamily="2" charset="2"/>
              <a:buChar char="§"/>
            </a:pPr>
            <a:r>
              <a:rPr lang="el-GR" sz="1600" dirty="0">
                <a:solidFill>
                  <a:srgbClr val="002060"/>
                </a:solidFill>
                <a:cs typeface="Calibri" panose="020F0502020204030204" pitchFamily="34" charset="0"/>
              </a:rPr>
              <a:t>Ως Ένωση Εταιρειών με μακρόχρονη ενασχόληση με την ανάλυση του επιχειρηματικού κλίματος και με τις επιχειρήσεις, στοχεύουμε στην αποτύπωση και επίλυση των περισσότερο σημαντικών αναγκών, ελλειμμάτων και δυνατοτήτων των τοπικών επιχειρήσεων.</a:t>
            </a:r>
          </a:p>
          <a:p>
            <a:pPr marL="285750" indent="-285750" algn="just">
              <a:spcBef>
                <a:spcPts val="600"/>
              </a:spcBef>
              <a:spcAft>
                <a:spcPts val="600"/>
              </a:spcAft>
              <a:buFont typeface="Wingdings" panose="05000000000000000000" pitchFamily="2" charset="2"/>
              <a:buChar char="§"/>
            </a:pPr>
            <a:r>
              <a:rPr lang="el-GR" sz="1600" dirty="0">
                <a:solidFill>
                  <a:srgbClr val="002060"/>
                </a:solidFill>
                <a:cs typeface="Calibri" panose="020F0502020204030204" pitchFamily="34" charset="0"/>
              </a:rPr>
              <a:t>Στους πρώτους μήνες λειτουργίας του ο Μηχανισμός, σε συνθήκες πανδημίας, ήδη παρέχει στοχευμένη συμβουλευτική υποστήριξη στις τοπικές επιχειρήσεις.</a:t>
            </a:r>
          </a:p>
          <a:p>
            <a:pPr marL="285750" indent="-285750" algn="just">
              <a:spcBef>
                <a:spcPts val="600"/>
              </a:spcBef>
              <a:spcAft>
                <a:spcPts val="600"/>
              </a:spcAft>
              <a:buFont typeface="Wingdings" panose="05000000000000000000" pitchFamily="2" charset="2"/>
              <a:buChar char="§"/>
            </a:pPr>
            <a:r>
              <a:rPr lang="el-GR" sz="1600" dirty="0">
                <a:solidFill>
                  <a:srgbClr val="002060"/>
                </a:solidFill>
                <a:cs typeface="Calibri" panose="020F0502020204030204" pitchFamily="34" charset="0"/>
              </a:rPr>
              <a:t>Η υποστήριξη αφορά κυρίως στην κατεύθυνση εκπόνησης επενδυτικών σχεδίων, εξεύρεση πηγών χρηματοδότησης και σύνταξής </a:t>
            </a:r>
            <a:r>
              <a:rPr lang="en-US" sz="1600" dirty="0">
                <a:solidFill>
                  <a:srgbClr val="002060"/>
                </a:solidFill>
                <a:cs typeface="Calibri" panose="020F0502020204030204" pitchFamily="34" charset="0"/>
              </a:rPr>
              <a:t>marketing plan.</a:t>
            </a:r>
            <a:endParaRPr lang="el-GR" sz="1600" dirty="0">
              <a:solidFill>
                <a:srgbClr val="002060"/>
              </a:solidFill>
              <a:cs typeface="Calibri" panose="020F0502020204030204" pitchFamily="34" charset="0"/>
            </a:endParaRPr>
          </a:p>
          <a:p>
            <a:pPr marL="285750" indent="-285750" algn="just">
              <a:spcBef>
                <a:spcPts val="600"/>
              </a:spcBef>
              <a:spcAft>
                <a:spcPts val="600"/>
              </a:spcAft>
              <a:buFont typeface="Wingdings" panose="05000000000000000000" pitchFamily="2" charset="2"/>
              <a:buChar char="§"/>
            </a:pPr>
            <a:endParaRPr lang="el-GR" sz="1600" dirty="0">
              <a:solidFill>
                <a:srgbClr val="002060"/>
              </a:solidFill>
              <a:cs typeface="Calibri" panose="020F0502020204030204" pitchFamily="34" charset="0"/>
            </a:endParaRPr>
          </a:p>
          <a:p>
            <a:pPr marL="285750" indent="-285750" algn="just">
              <a:lnSpc>
                <a:spcPct val="100000"/>
              </a:lnSpc>
              <a:spcBef>
                <a:spcPts val="600"/>
              </a:spcBef>
              <a:spcAft>
                <a:spcPts val="600"/>
              </a:spcAft>
              <a:buFont typeface="Wingdings" panose="05000000000000000000" pitchFamily="2" charset="2"/>
              <a:buChar char="§"/>
            </a:pP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18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24</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6547048"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Μηχανισμός Στήριξης Επιχειρηματικότητας</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370427"/>
          </a:xfrm>
          <a:prstGeom prst="rect">
            <a:avLst/>
          </a:prstGeom>
          <a:noFill/>
        </p:spPr>
        <p:txBody>
          <a:bodyPr wrap="square">
            <a:spAutoFit/>
          </a:bodyPr>
          <a:lstStyle/>
          <a:p>
            <a:pPr marL="285750" indent="-285750" algn="just">
              <a:lnSpc>
                <a:spcPct val="100000"/>
              </a:lnSpc>
              <a:spcBef>
                <a:spcPts val="600"/>
              </a:spcBef>
              <a:spcAft>
                <a:spcPts val="600"/>
              </a:spcAft>
              <a:buFont typeface="Wingdings" panose="05000000000000000000" pitchFamily="2" charset="2"/>
              <a:buChar char="§"/>
            </a:pPr>
            <a:r>
              <a:rPr lang="el-GR" sz="1400" dirty="0">
                <a:solidFill>
                  <a:srgbClr val="002060"/>
                </a:solidFill>
                <a:cs typeface="Calibri" panose="020F0502020204030204" pitchFamily="34" charset="0"/>
              </a:rPr>
              <a:t>Το επόμενο διάστημα </a:t>
            </a:r>
            <a:r>
              <a:rPr lang="el-GR" sz="1400" b="1" dirty="0">
                <a:solidFill>
                  <a:srgbClr val="002060"/>
                </a:solidFill>
                <a:cs typeface="Calibri" panose="020F0502020204030204" pitchFamily="34" charset="0"/>
              </a:rPr>
              <a:t>θα εντείνουμε περαιτέρω το έργο μας</a:t>
            </a:r>
            <a:r>
              <a:rPr lang="el-GR" sz="1400" dirty="0">
                <a:solidFill>
                  <a:srgbClr val="002060"/>
                </a:solidFill>
                <a:cs typeface="Calibri" panose="020F0502020204030204" pitchFamily="34" charset="0"/>
              </a:rPr>
              <a:t>. Προσανατολιζόμαστε : </a:t>
            </a:r>
          </a:p>
          <a:p>
            <a:pPr marL="542925" indent="-361950" algn="just">
              <a:lnSpc>
                <a:spcPct val="100000"/>
              </a:lnSpc>
              <a:spcBef>
                <a:spcPts val="600"/>
              </a:spcBef>
              <a:spcAft>
                <a:spcPts val="600"/>
              </a:spcAft>
              <a:buFont typeface="Wingdings" panose="05000000000000000000" pitchFamily="2" charset="2"/>
              <a:buChar char="ü"/>
            </a:pPr>
            <a:r>
              <a:rPr lang="el-GR" sz="1400" dirty="0">
                <a:solidFill>
                  <a:srgbClr val="002060"/>
                </a:solidFill>
                <a:cs typeface="Calibri" panose="020F0502020204030204" pitchFamily="34" charset="0"/>
              </a:rPr>
              <a:t>σε ακόμα πιο εντατική υποστήριξη των επιχειρήσεων ώστε να αξιοποιήσουν τις ευκαιρίες για ανάκαμψη της επενδυτικής δραστηριότητας που δημιουργούν το ΕΣΠΑ, το Ταμείο Ανάκαμψης</a:t>
            </a:r>
            <a:r>
              <a:rPr lang="en-US" sz="1400" dirty="0">
                <a:solidFill>
                  <a:srgbClr val="002060"/>
                </a:solidFill>
                <a:cs typeface="Calibri" panose="020F0502020204030204" pitchFamily="34" charset="0"/>
              </a:rPr>
              <a:t> </a:t>
            </a:r>
            <a:r>
              <a:rPr lang="el-GR" sz="1400" dirty="0">
                <a:solidFill>
                  <a:srgbClr val="002060"/>
                </a:solidFill>
                <a:cs typeface="Calibri" panose="020F0502020204030204" pitchFamily="34" charset="0"/>
              </a:rPr>
              <a:t>και η αύξηση του τραπεζικού δανεισμού</a:t>
            </a:r>
          </a:p>
          <a:p>
            <a:pPr marL="542925" indent="-361950" algn="just">
              <a:lnSpc>
                <a:spcPct val="100000"/>
              </a:lnSpc>
              <a:spcBef>
                <a:spcPts val="600"/>
              </a:spcBef>
              <a:spcAft>
                <a:spcPts val="600"/>
              </a:spcAft>
              <a:buFont typeface="Wingdings" panose="05000000000000000000" pitchFamily="2" charset="2"/>
              <a:buChar char="ü"/>
            </a:pPr>
            <a:r>
              <a:rPr lang="el-GR" sz="1400" dirty="0">
                <a:solidFill>
                  <a:srgbClr val="002060"/>
                </a:solidFill>
                <a:cs typeface="Calibri" panose="020F0502020204030204" pitchFamily="34" charset="0"/>
              </a:rPr>
              <a:t>στην προσέλκυση και την υποστήριξη επιχειρήσεων και επενδύσεων μεγαλύτερου μεγέθους που θα απαιτούν ακόμα πιο αναβαθμισμένες συμβουλευτικές υπηρεσίες</a:t>
            </a:r>
          </a:p>
          <a:p>
            <a:pPr marL="542925" indent="-361950" algn="just">
              <a:lnSpc>
                <a:spcPct val="100000"/>
              </a:lnSpc>
              <a:spcBef>
                <a:spcPts val="600"/>
              </a:spcBef>
              <a:spcAft>
                <a:spcPts val="600"/>
              </a:spcAft>
              <a:buFont typeface="Wingdings" panose="05000000000000000000" pitchFamily="2" charset="2"/>
              <a:buChar char="ü"/>
            </a:pPr>
            <a:r>
              <a:rPr lang="el-GR" sz="1400" dirty="0">
                <a:solidFill>
                  <a:srgbClr val="002060"/>
                </a:solidFill>
                <a:cs typeface="Calibri" panose="020F0502020204030204" pitchFamily="34" charset="0"/>
              </a:rPr>
              <a:t>στην παροχή εξειδικευμένων υπηρεσιών προσαρμοσμένων στις ανάγκες των επιχειρήσεων</a:t>
            </a:r>
          </a:p>
          <a:p>
            <a:pPr marL="285750" indent="-285750" algn="just">
              <a:lnSpc>
                <a:spcPct val="100000"/>
              </a:lnSpc>
              <a:spcBef>
                <a:spcPts val="600"/>
              </a:spcBef>
              <a:spcAft>
                <a:spcPts val="600"/>
              </a:spcAft>
              <a:buFont typeface="Wingdings" panose="05000000000000000000" pitchFamily="2" charset="2"/>
              <a:buChar char="§"/>
            </a:pPr>
            <a:r>
              <a:rPr lang="el-GR" sz="1400" dirty="0">
                <a:solidFill>
                  <a:srgbClr val="002060"/>
                </a:solidFill>
                <a:cs typeface="Calibri" panose="020F0502020204030204" pitchFamily="34" charset="0"/>
              </a:rPr>
              <a:t>Το </a:t>
            </a:r>
            <a:r>
              <a:rPr lang="el-GR" sz="1400" b="1" dirty="0">
                <a:solidFill>
                  <a:srgbClr val="002060"/>
                </a:solidFill>
                <a:cs typeface="Calibri" panose="020F0502020204030204" pitchFamily="34" charset="0"/>
              </a:rPr>
              <a:t>ΜΣΕ αποτελεί μία καινοτόμα δομή συνεργασίας δημόσιου και ιδιωτικού τομέα</a:t>
            </a:r>
            <a:r>
              <a:rPr lang="el-GR" sz="1400" dirty="0">
                <a:solidFill>
                  <a:srgbClr val="002060"/>
                </a:solidFill>
                <a:cs typeface="Calibri" panose="020F0502020204030204" pitchFamily="34" charset="0"/>
              </a:rPr>
              <a:t>. Το πλεονέκτημα του είναι ότι παρέχει αξιόπιστες και ευρέως φάσματος μελετητικές και συμβουλευτικές υπηρεσίες, οι οποίες μπορούν να φτάσουν στο σύνολο των επιχειρήσεων ακόμα και σε εκείνες που είτε λόγω κόστους είτε κουλτούρας δεν θα προσέφευγαν στην αναζήτησή τους. Πρόκειται για μία πρωτοπόρα δράση της Περιφέρειας Δυτικής Ελλάδας. Σήμερα αντίστοιχες αναπτύσσονται και από άλλους φορείς της Τοπικής Αυτοδιοίκησης και θα είναι ακόμα πιο χρήσιμες το επόμενο χρονικό διάστημα όπου οι διαθέσιμοι πόροι για τις επιχειρήσεις και την Τ.Α. δημιουργούν νέες δυνατότητες, αλλά και ανάγκες για αξιόπιστες, ορθολογικές και συνολικές μελετητικές και συμβουλευτικές υπηρεσίες. </a:t>
            </a:r>
          </a:p>
        </p:txBody>
      </p:sp>
    </p:spTree>
    <p:extLst>
      <p:ext uri="{BB962C8B-B14F-4D97-AF65-F5344CB8AC3E}">
        <p14:creationId xmlns:p14="http://schemas.microsoft.com/office/powerpoint/2010/main" val="22758249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92C8BBA-97B9-4482-A846-56A86540F1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474" b="12900"/>
          <a:stretch/>
        </p:blipFill>
        <p:spPr>
          <a:xfrm>
            <a:off x="0" y="1412776"/>
            <a:ext cx="9144000" cy="2333625"/>
          </a:xfrm>
          <a:prstGeom prst="rect">
            <a:avLst/>
          </a:prstGeom>
        </p:spPr>
      </p:pic>
      <p:grpSp>
        <p:nvGrpSpPr>
          <p:cNvPr id="25" name="Group 24">
            <a:extLst>
              <a:ext uri="{FF2B5EF4-FFF2-40B4-BE49-F238E27FC236}">
                <a16:creationId xmlns:a16="http://schemas.microsoft.com/office/drawing/2014/main" id="{CE212F6E-F5FD-4158-8197-E6ADAD0065B0}"/>
              </a:ext>
            </a:extLst>
          </p:cNvPr>
          <p:cNvGrpSpPr/>
          <p:nvPr/>
        </p:nvGrpSpPr>
        <p:grpSpPr>
          <a:xfrm>
            <a:off x="596777" y="5528311"/>
            <a:ext cx="7805180" cy="1193165"/>
            <a:chOff x="596777" y="5528311"/>
            <a:chExt cx="7805180" cy="1193165"/>
          </a:xfrm>
        </p:grpSpPr>
        <p:pic>
          <p:nvPicPr>
            <p:cNvPr id="17" name="Picture 16">
              <a:extLst>
                <a:ext uri="{FF2B5EF4-FFF2-40B4-BE49-F238E27FC236}">
                  <a16:creationId xmlns:a16="http://schemas.microsoft.com/office/drawing/2014/main" id="{4F67675F-57EA-4FE3-ACF3-AEBE7C1E995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777" y="5528311"/>
              <a:ext cx="1247140" cy="1193165"/>
            </a:xfrm>
            <a:prstGeom prst="rect">
              <a:avLst/>
            </a:prstGeom>
            <a:noFill/>
            <a:ln>
              <a:noFill/>
            </a:ln>
          </p:spPr>
        </p:pic>
        <p:pic>
          <p:nvPicPr>
            <p:cNvPr id="18" name="Picture 17">
              <a:extLst>
                <a:ext uri="{FF2B5EF4-FFF2-40B4-BE49-F238E27FC236}">
                  <a16:creationId xmlns:a16="http://schemas.microsoft.com/office/drawing/2014/main" id="{304EAAEA-230B-4387-8F13-4D5DAA8FA34B}"/>
                </a:ext>
              </a:extLst>
            </p:cNvPr>
            <p:cNvPicPr/>
            <p:nvPr/>
          </p:nvPicPr>
          <p:blipFill>
            <a:blip r:embed="rId4">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19" name="Picture 18">
              <a:extLst>
                <a:ext uri="{FF2B5EF4-FFF2-40B4-BE49-F238E27FC236}">
                  <a16:creationId xmlns:a16="http://schemas.microsoft.com/office/drawing/2014/main" id="{A9A1673E-4B26-4858-88E9-F91A70DCCCA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
        <p:nvSpPr>
          <p:cNvPr id="20" name="Rectangle 19">
            <a:extLst>
              <a:ext uri="{FF2B5EF4-FFF2-40B4-BE49-F238E27FC236}">
                <a16:creationId xmlns:a16="http://schemas.microsoft.com/office/drawing/2014/main" id="{3D2B4AFD-E527-4F52-8774-D4244B76C39A}"/>
              </a:ext>
            </a:extLst>
          </p:cNvPr>
          <p:cNvSpPr/>
          <p:nvPr/>
        </p:nvSpPr>
        <p:spPr>
          <a:xfrm>
            <a:off x="0" y="1196752"/>
            <a:ext cx="9144000" cy="261743"/>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Rectangle 20">
            <a:extLst>
              <a:ext uri="{FF2B5EF4-FFF2-40B4-BE49-F238E27FC236}">
                <a16:creationId xmlns:a16="http://schemas.microsoft.com/office/drawing/2014/main" id="{71CD962B-5792-4208-9701-03D3DA3CD32D}"/>
              </a:ext>
            </a:extLst>
          </p:cNvPr>
          <p:cNvSpPr/>
          <p:nvPr/>
        </p:nvSpPr>
        <p:spPr>
          <a:xfrm>
            <a:off x="0" y="3861048"/>
            <a:ext cx="9144000" cy="1440160"/>
          </a:xfrm>
          <a:prstGeom prst="rect">
            <a:avLst/>
          </a:prstGeom>
          <a:solidFill>
            <a:srgbClr val="002D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2" name="Rectangle 21">
            <a:extLst>
              <a:ext uri="{FF2B5EF4-FFF2-40B4-BE49-F238E27FC236}">
                <a16:creationId xmlns:a16="http://schemas.microsoft.com/office/drawing/2014/main" id="{82719CBE-4D9B-4790-8B14-598A12AC359C}"/>
              </a:ext>
            </a:extLst>
          </p:cNvPr>
          <p:cNvSpPr/>
          <p:nvPr/>
        </p:nvSpPr>
        <p:spPr>
          <a:xfrm>
            <a:off x="391222" y="4334328"/>
            <a:ext cx="8357242" cy="523220"/>
          </a:xfrm>
          <a:prstGeom prst="rect">
            <a:avLst/>
          </a:prstGeom>
        </p:spPr>
        <p:txBody>
          <a:bodyPr wrap="square">
            <a:spAutoFit/>
          </a:bodyPr>
          <a:lstStyle/>
          <a:p>
            <a:pPr algn="ctr"/>
            <a:r>
              <a:rPr lang="el-GR" sz="2800" i="1" dirty="0">
                <a:solidFill>
                  <a:schemeClr val="bg1"/>
                </a:solidFill>
                <a:latin typeface="Calibri" panose="020F0502020204030204" pitchFamily="34" charset="0"/>
                <a:cs typeface="Calibri" panose="020F0502020204030204" pitchFamily="34" charset="0"/>
              </a:rPr>
              <a:t>Σας ευχαριστώ για την προσοχή!</a:t>
            </a:r>
          </a:p>
        </p:txBody>
      </p:sp>
      <p:pic>
        <p:nvPicPr>
          <p:cNvPr id="23" name="Picture 22" descr="Text&#10;&#10;Description automatically generated">
            <a:extLst>
              <a:ext uri="{FF2B5EF4-FFF2-40B4-BE49-F238E27FC236}">
                <a16:creationId xmlns:a16="http://schemas.microsoft.com/office/drawing/2014/main" id="{6CB47F7B-6997-4D58-8648-FB09F2ABF32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690" t="-9149" r="80414" b="-8387"/>
          <a:stretch/>
        </p:blipFill>
        <p:spPr>
          <a:xfrm>
            <a:off x="1898449" y="332656"/>
            <a:ext cx="2304256" cy="1923714"/>
          </a:xfrm>
          <a:prstGeom prst="rect">
            <a:avLst/>
          </a:prstGeom>
        </p:spPr>
      </p:pic>
    </p:spTree>
    <p:extLst>
      <p:ext uri="{BB962C8B-B14F-4D97-AF65-F5344CB8AC3E}">
        <p14:creationId xmlns:p14="http://schemas.microsoft.com/office/powerpoint/2010/main" val="3669444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B03567-C970-4940-A5BE-4A7A81A41820}"/>
              </a:ext>
            </a:extLst>
          </p:cNvPr>
          <p:cNvPicPr>
            <a:picLocks noChangeAspect="1"/>
          </p:cNvPicPr>
          <p:nvPr/>
        </p:nvPicPr>
        <p:blipFill rotWithShape="1">
          <a:blip r:embed="rId2">
            <a:extLst>
              <a:ext uri="{28A0092B-C50C-407E-A947-70E740481C1C}">
                <a14:useLocalDpi xmlns:a14="http://schemas.microsoft.com/office/drawing/2010/main" val="0"/>
              </a:ext>
            </a:extLst>
          </a:blip>
          <a:srcRect t="2997" b="46172"/>
          <a:stretch/>
        </p:blipFill>
        <p:spPr>
          <a:xfrm>
            <a:off x="0" y="0"/>
            <a:ext cx="9144000" cy="6571477"/>
          </a:xfrm>
          <a:prstGeom prst="rect">
            <a:avLst/>
          </a:prstGeom>
        </p:spPr>
      </p:pic>
      <p:sp>
        <p:nvSpPr>
          <p:cNvPr id="7" name="Rectangle 6">
            <a:extLst>
              <a:ext uri="{FF2B5EF4-FFF2-40B4-BE49-F238E27FC236}">
                <a16:creationId xmlns:a16="http://schemas.microsoft.com/office/drawing/2014/main" id="{E5D57139-975E-4512-A8C5-9AE6EE8F3700}"/>
              </a:ext>
            </a:extLst>
          </p:cNvPr>
          <p:cNvSpPr/>
          <p:nvPr/>
        </p:nvSpPr>
        <p:spPr>
          <a:xfrm>
            <a:off x="0" y="5373216"/>
            <a:ext cx="9144000"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ounded Rectangle 25">
            <a:extLst>
              <a:ext uri="{FF2B5EF4-FFF2-40B4-BE49-F238E27FC236}">
                <a16:creationId xmlns:a16="http://schemas.microsoft.com/office/drawing/2014/main" id="{4A2AE1CA-A021-4941-8D77-7B2B6BB8934E}"/>
              </a:ext>
            </a:extLst>
          </p:cNvPr>
          <p:cNvSpPr/>
          <p:nvPr/>
        </p:nvSpPr>
        <p:spPr>
          <a:xfrm>
            <a:off x="617922" y="1482451"/>
            <a:ext cx="2297893" cy="3386709"/>
          </a:xfrm>
          <a:prstGeom prst="roundRect">
            <a:avLst>
              <a:gd name="adj" fmla="val 5126"/>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bg1"/>
              </a:solidFill>
            </a:endParaRPr>
          </a:p>
        </p:txBody>
      </p:sp>
      <p:sp>
        <p:nvSpPr>
          <p:cNvPr id="11" name="TextBox 10">
            <a:extLst>
              <a:ext uri="{FF2B5EF4-FFF2-40B4-BE49-F238E27FC236}">
                <a16:creationId xmlns:a16="http://schemas.microsoft.com/office/drawing/2014/main" id="{DC5F150D-6EE3-441C-96E9-7206FB7FDF52}"/>
              </a:ext>
            </a:extLst>
          </p:cNvPr>
          <p:cNvSpPr txBox="1"/>
          <p:nvPr/>
        </p:nvSpPr>
        <p:spPr>
          <a:xfrm>
            <a:off x="772873" y="1768166"/>
            <a:ext cx="2070936" cy="2246769"/>
          </a:xfrm>
          <a:prstGeom prst="rect">
            <a:avLst/>
          </a:prstGeom>
          <a:noFill/>
        </p:spPr>
        <p:txBody>
          <a:bodyPr wrap="square" rtlCol="0">
            <a:spAutoFit/>
          </a:bodyPr>
          <a:lstStyle/>
          <a:p>
            <a:pPr marL="171450" lvl="0" indent="-171450">
              <a:buFont typeface="Arial" panose="020B0604020202020204" pitchFamily="34" charset="0"/>
              <a:buChar char="•"/>
            </a:pPr>
            <a:r>
              <a:rPr lang="el-GR" sz="1400" b="1" u="sng" dirty="0">
                <a:solidFill>
                  <a:schemeClr val="bg1"/>
                </a:solidFill>
              </a:rPr>
              <a:t>Καινοτόμος δράση </a:t>
            </a:r>
            <a:r>
              <a:rPr lang="el-GR" sz="1400" dirty="0">
                <a:solidFill>
                  <a:schemeClr val="bg1"/>
                </a:solidFill>
              </a:rPr>
              <a:t>για την Περιφέρεια της Δυτικής Ελλάδας</a:t>
            </a:r>
          </a:p>
          <a:p>
            <a:pPr lvl="0"/>
            <a:endParaRPr lang="el-GR" sz="1400" dirty="0">
              <a:solidFill>
                <a:schemeClr val="bg1"/>
              </a:solidFill>
            </a:endParaRPr>
          </a:p>
          <a:p>
            <a:pPr marL="171450" lvl="0" indent="-171450">
              <a:buFont typeface="Arial" panose="020B0604020202020204" pitchFamily="34" charset="0"/>
              <a:buChar char="•"/>
            </a:pPr>
            <a:r>
              <a:rPr lang="el-GR" sz="1400" b="1" u="sng" dirty="0">
                <a:solidFill>
                  <a:schemeClr val="bg1"/>
                </a:solidFill>
              </a:rPr>
              <a:t>Τοπικός μηχανισμός </a:t>
            </a:r>
            <a:r>
              <a:rPr lang="el-GR" sz="1400" b="1" dirty="0">
                <a:solidFill>
                  <a:schemeClr val="bg1"/>
                </a:solidFill>
              </a:rPr>
              <a:t>- </a:t>
            </a:r>
            <a:r>
              <a:rPr lang="el-GR" sz="1400" dirty="0">
                <a:solidFill>
                  <a:schemeClr val="bg1"/>
                </a:solidFill>
              </a:rPr>
              <a:t>δομή  στρατηγικής</a:t>
            </a:r>
            <a:r>
              <a:rPr lang="en-US" sz="1400" dirty="0">
                <a:solidFill>
                  <a:schemeClr val="bg1"/>
                </a:solidFill>
              </a:rPr>
              <a:t> </a:t>
            </a:r>
            <a:r>
              <a:rPr lang="el-GR" sz="1400" dirty="0">
                <a:solidFill>
                  <a:schemeClr val="bg1"/>
                </a:solidFill>
              </a:rPr>
              <a:t>πληροφόρησης, υποστήριξης και καθοδήγησης των επιχειρήσεων</a:t>
            </a:r>
            <a:endParaRPr lang="en-US" sz="1400" dirty="0"/>
          </a:p>
        </p:txBody>
      </p:sp>
      <p:sp>
        <p:nvSpPr>
          <p:cNvPr id="18" name="Rectangle 17">
            <a:extLst>
              <a:ext uri="{FF2B5EF4-FFF2-40B4-BE49-F238E27FC236}">
                <a16:creationId xmlns:a16="http://schemas.microsoft.com/office/drawing/2014/main" id="{DB951219-373A-430A-B9AB-9D26C6464869}"/>
              </a:ext>
            </a:extLst>
          </p:cNvPr>
          <p:cNvSpPr/>
          <p:nvPr/>
        </p:nvSpPr>
        <p:spPr>
          <a:xfrm>
            <a:off x="467544" y="615603"/>
            <a:ext cx="7416824" cy="461665"/>
          </a:xfrm>
          <a:prstGeom prst="rect">
            <a:avLst/>
          </a:prstGeom>
        </p:spPr>
        <p:txBody>
          <a:bodyPr wrap="square" anchor="t">
            <a:spAutoFit/>
          </a:bodyPr>
          <a:lstStyle/>
          <a:p>
            <a:pPr>
              <a:spcBef>
                <a:spcPct val="50000"/>
              </a:spcBef>
              <a:defRPr/>
            </a:pPr>
            <a:r>
              <a:rPr lang="el-GR" sz="2400" b="1" dirty="0">
                <a:solidFill>
                  <a:schemeClr val="bg1"/>
                </a:solidFill>
                <a:latin typeface="Calibri" panose="020F0502020204030204" pitchFamily="34" charset="0"/>
                <a:cs typeface="Arial" panose="020B0604020202020204" pitchFamily="34" charset="0"/>
              </a:rPr>
              <a:t>Μηχανισμός Στήριξης Επιχειρηματικότητας </a:t>
            </a:r>
          </a:p>
        </p:txBody>
      </p:sp>
      <p:sp>
        <p:nvSpPr>
          <p:cNvPr id="20" name="Rounded Rectangle 25">
            <a:extLst>
              <a:ext uri="{FF2B5EF4-FFF2-40B4-BE49-F238E27FC236}">
                <a16:creationId xmlns:a16="http://schemas.microsoft.com/office/drawing/2014/main" id="{AAB56213-89BE-4905-8895-BC0AAC739914}"/>
              </a:ext>
            </a:extLst>
          </p:cNvPr>
          <p:cNvSpPr/>
          <p:nvPr/>
        </p:nvSpPr>
        <p:spPr>
          <a:xfrm>
            <a:off x="3635895" y="1484784"/>
            <a:ext cx="2297893" cy="3386709"/>
          </a:xfrm>
          <a:prstGeom prst="roundRect">
            <a:avLst>
              <a:gd name="adj" fmla="val 5126"/>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bg1"/>
              </a:solidFill>
            </a:endParaRPr>
          </a:p>
        </p:txBody>
      </p:sp>
      <p:sp>
        <p:nvSpPr>
          <p:cNvPr id="21" name="TextBox 20">
            <a:extLst>
              <a:ext uri="{FF2B5EF4-FFF2-40B4-BE49-F238E27FC236}">
                <a16:creationId xmlns:a16="http://schemas.microsoft.com/office/drawing/2014/main" id="{C0CF8593-E65A-4A67-A57E-46D254A428C5}"/>
              </a:ext>
            </a:extLst>
          </p:cNvPr>
          <p:cNvSpPr txBox="1"/>
          <p:nvPr/>
        </p:nvSpPr>
        <p:spPr>
          <a:xfrm>
            <a:off x="3790846" y="1770499"/>
            <a:ext cx="2070936" cy="2693045"/>
          </a:xfrm>
          <a:prstGeom prst="rect">
            <a:avLst/>
          </a:prstGeom>
          <a:noFill/>
        </p:spPr>
        <p:txBody>
          <a:bodyPr wrap="square" rtlCol="0">
            <a:spAutoFit/>
          </a:bodyPr>
          <a:lstStyle/>
          <a:p>
            <a:pPr lvl="0"/>
            <a:r>
              <a:rPr lang="el-GR" sz="1400" dirty="0">
                <a:solidFill>
                  <a:schemeClr val="bg1"/>
                </a:solidFill>
              </a:rPr>
              <a:t>Στόχοι του έργου </a:t>
            </a:r>
            <a:r>
              <a:rPr lang="en-US" sz="1400" dirty="0">
                <a:solidFill>
                  <a:schemeClr val="bg1"/>
                </a:solidFill>
              </a:rPr>
              <a:t>:</a:t>
            </a:r>
          </a:p>
          <a:p>
            <a:pPr marL="285750" lvl="0" indent="-285750">
              <a:buFont typeface="Arial" panose="020B0604020202020204" pitchFamily="34" charset="0"/>
              <a:buChar char="•"/>
            </a:pPr>
            <a:r>
              <a:rPr lang="el-GR" sz="1300" b="1" dirty="0">
                <a:solidFill>
                  <a:schemeClr val="bg1"/>
                </a:solidFill>
              </a:rPr>
              <a:t>η </a:t>
            </a:r>
            <a:r>
              <a:rPr lang="el-GR" sz="1300" b="1" u="sng" dirty="0">
                <a:solidFill>
                  <a:schemeClr val="bg1"/>
                </a:solidFill>
              </a:rPr>
              <a:t>ανάπτυξη</a:t>
            </a:r>
            <a:r>
              <a:rPr lang="el-GR" sz="1300" b="1" dirty="0">
                <a:solidFill>
                  <a:schemeClr val="bg1"/>
                </a:solidFill>
              </a:rPr>
              <a:t> </a:t>
            </a:r>
            <a:r>
              <a:rPr lang="el-GR" sz="1300" dirty="0">
                <a:solidFill>
                  <a:schemeClr val="bg1"/>
                </a:solidFill>
              </a:rPr>
              <a:t>των επιχειρήσεων στις ΠΕ Αιτωλοακαρνανίας, Αχαΐας και Ηλείας </a:t>
            </a:r>
            <a:endParaRPr lang="en-US" sz="1300" dirty="0">
              <a:solidFill>
                <a:schemeClr val="bg1"/>
              </a:solidFill>
            </a:endParaRPr>
          </a:p>
          <a:p>
            <a:pPr marL="285750" lvl="0" indent="-285750">
              <a:buFont typeface="Arial" panose="020B0604020202020204" pitchFamily="34" charset="0"/>
              <a:buChar char="•"/>
            </a:pPr>
            <a:r>
              <a:rPr lang="el-GR" sz="1300" dirty="0">
                <a:solidFill>
                  <a:schemeClr val="bg1"/>
                </a:solidFill>
              </a:rPr>
              <a:t>η </a:t>
            </a:r>
            <a:r>
              <a:rPr lang="el-GR" sz="1300" b="1" u="sng" dirty="0">
                <a:solidFill>
                  <a:schemeClr val="bg1"/>
                </a:solidFill>
              </a:rPr>
              <a:t>βελτίωση</a:t>
            </a:r>
            <a:r>
              <a:rPr lang="el-GR" sz="1300" dirty="0">
                <a:solidFill>
                  <a:schemeClr val="bg1"/>
                </a:solidFill>
              </a:rPr>
              <a:t> της λειτουργίας τους</a:t>
            </a:r>
            <a:endParaRPr lang="en-US" sz="1300" dirty="0">
              <a:solidFill>
                <a:schemeClr val="bg1"/>
              </a:solidFill>
            </a:endParaRPr>
          </a:p>
          <a:p>
            <a:pPr marL="285750" lvl="0" indent="-285750">
              <a:buFont typeface="Arial" panose="020B0604020202020204" pitchFamily="34" charset="0"/>
              <a:buChar char="•"/>
            </a:pPr>
            <a:r>
              <a:rPr lang="el-GR" sz="1300" dirty="0">
                <a:solidFill>
                  <a:schemeClr val="bg1"/>
                </a:solidFill>
              </a:rPr>
              <a:t>η </a:t>
            </a:r>
            <a:r>
              <a:rPr lang="el-GR" sz="1300" b="1" u="sng" dirty="0">
                <a:solidFill>
                  <a:schemeClr val="bg1"/>
                </a:solidFill>
              </a:rPr>
              <a:t>πρόσβασή</a:t>
            </a:r>
            <a:r>
              <a:rPr lang="el-GR" sz="1300" dirty="0">
                <a:solidFill>
                  <a:schemeClr val="bg1"/>
                </a:solidFill>
              </a:rPr>
              <a:t> τους σε νέες αγορές</a:t>
            </a:r>
          </a:p>
          <a:p>
            <a:pPr marL="285750" lvl="0" indent="-285750">
              <a:buFont typeface="Arial" panose="020B0604020202020204" pitchFamily="34" charset="0"/>
              <a:buChar char="•"/>
            </a:pPr>
            <a:r>
              <a:rPr lang="el-GR" sz="1300" dirty="0">
                <a:solidFill>
                  <a:schemeClr val="bg1"/>
                </a:solidFill>
              </a:rPr>
              <a:t>η </a:t>
            </a:r>
            <a:r>
              <a:rPr lang="el-GR" sz="1300" b="1" u="sng" dirty="0">
                <a:solidFill>
                  <a:schemeClr val="bg1"/>
                </a:solidFill>
              </a:rPr>
              <a:t>παροχή </a:t>
            </a:r>
            <a:r>
              <a:rPr lang="el-GR" sz="1300" dirty="0">
                <a:solidFill>
                  <a:schemeClr val="bg1"/>
                </a:solidFill>
              </a:rPr>
              <a:t>εξειδικευμένης συμβουλευτικής υποστήριξης</a:t>
            </a:r>
            <a:endParaRPr lang="en-US" sz="1300" dirty="0">
              <a:solidFill>
                <a:schemeClr val="bg1"/>
              </a:solidFill>
            </a:endParaRPr>
          </a:p>
        </p:txBody>
      </p:sp>
      <p:sp>
        <p:nvSpPr>
          <p:cNvPr id="22" name="Rounded Rectangle 25">
            <a:extLst>
              <a:ext uri="{FF2B5EF4-FFF2-40B4-BE49-F238E27FC236}">
                <a16:creationId xmlns:a16="http://schemas.microsoft.com/office/drawing/2014/main" id="{A4154894-FE10-47FC-8A42-4B46B3A4D7CB}"/>
              </a:ext>
            </a:extLst>
          </p:cNvPr>
          <p:cNvSpPr/>
          <p:nvPr/>
        </p:nvSpPr>
        <p:spPr>
          <a:xfrm>
            <a:off x="6588224" y="1484784"/>
            <a:ext cx="1872208" cy="3386709"/>
          </a:xfrm>
          <a:prstGeom prst="roundRect">
            <a:avLst>
              <a:gd name="adj" fmla="val 5126"/>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3" name="TextBox 22">
            <a:extLst>
              <a:ext uri="{FF2B5EF4-FFF2-40B4-BE49-F238E27FC236}">
                <a16:creationId xmlns:a16="http://schemas.microsoft.com/office/drawing/2014/main" id="{A6755AAF-EE7D-48A8-BACE-FF546EEF0DA4}"/>
              </a:ext>
            </a:extLst>
          </p:cNvPr>
          <p:cNvSpPr txBox="1"/>
          <p:nvPr/>
        </p:nvSpPr>
        <p:spPr>
          <a:xfrm>
            <a:off x="6743174" y="1770499"/>
            <a:ext cx="1782904" cy="1600438"/>
          </a:xfrm>
          <a:prstGeom prst="rect">
            <a:avLst/>
          </a:prstGeom>
          <a:noFill/>
        </p:spPr>
        <p:txBody>
          <a:bodyPr wrap="square" rtlCol="0">
            <a:spAutoFit/>
          </a:bodyPr>
          <a:lstStyle/>
          <a:p>
            <a:pPr lvl="0"/>
            <a:r>
              <a:rPr lang="el-GR" sz="1400" dirty="0">
                <a:solidFill>
                  <a:schemeClr val="bg1"/>
                </a:solidFill>
              </a:rPr>
              <a:t>Το έργο συγχρηματοδοτείται από εθνικούς και κοινοτικούς πόρους μέσω του </a:t>
            </a:r>
            <a:r>
              <a:rPr lang="el-GR" sz="1400" b="1" dirty="0">
                <a:solidFill>
                  <a:schemeClr val="bg1"/>
                </a:solidFill>
              </a:rPr>
              <a:t>ΠΕΠ Δυτικής Ελλάδας 2014-2020.</a:t>
            </a:r>
            <a:endParaRPr lang="en-US" sz="1400" dirty="0">
              <a:solidFill>
                <a:schemeClr val="bg1"/>
              </a:solidFill>
            </a:endParaRPr>
          </a:p>
        </p:txBody>
      </p:sp>
      <p:sp>
        <p:nvSpPr>
          <p:cNvPr id="4" name="Arrow: Right 3">
            <a:extLst>
              <a:ext uri="{FF2B5EF4-FFF2-40B4-BE49-F238E27FC236}">
                <a16:creationId xmlns:a16="http://schemas.microsoft.com/office/drawing/2014/main" id="{20E4BB26-F6D1-4DC8-BEA8-BC006EC2DC13}"/>
              </a:ext>
            </a:extLst>
          </p:cNvPr>
          <p:cNvSpPr/>
          <p:nvPr/>
        </p:nvSpPr>
        <p:spPr>
          <a:xfrm>
            <a:off x="3059832" y="2996952"/>
            <a:ext cx="432048"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Arrow: Right 26">
            <a:extLst>
              <a:ext uri="{FF2B5EF4-FFF2-40B4-BE49-F238E27FC236}">
                <a16:creationId xmlns:a16="http://schemas.microsoft.com/office/drawing/2014/main" id="{D0CF5E0D-2639-4617-8661-275C1671E84F}"/>
              </a:ext>
            </a:extLst>
          </p:cNvPr>
          <p:cNvSpPr/>
          <p:nvPr/>
        </p:nvSpPr>
        <p:spPr>
          <a:xfrm>
            <a:off x="6012160" y="2924944"/>
            <a:ext cx="432048"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32" name="Straight Connector 31">
            <a:extLst>
              <a:ext uri="{FF2B5EF4-FFF2-40B4-BE49-F238E27FC236}">
                <a16:creationId xmlns:a16="http://schemas.microsoft.com/office/drawing/2014/main" id="{02CDECD9-4C09-4EA9-834C-07C608ED548D}"/>
              </a:ext>
            </a:extLst>
          </p:cNvPr>
          <p:cNvCxnSpPr>
            <a:cxnSpLocks/>
          </p:cNvCxnSpPr>
          <p:nvPr/>
        </p:nvCxnSpPr>
        <p:spPr>
          <a:xfrm flipV="1">
            <a:off x="467544" y="980728"/>
            <a:ext cx="7992888" cy="45534"/>
          </a:xfrm>
          <a:prstGeom prst="line">
            <a:avLst/>
          </a:prstGeom>
          <a:ln w="22225">
            <a:solidFill>
              <a:srgbClr val="00A3F2"/>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33164A3F-A99B-4D6D-8B8F-B5236EA8FC7E}"/>
              </a:ext>
            </a:extLst>
          </p:cNvPr>
          <p:cNvSpPr/>
          <p:nvPr/>
        </p:nvSpPr>
        <p:spPr>
          <a:xfrm>
            <a:off x="0" y="5327497"/>
            <a:ext cx="9144000" cy="45719"/>
          </a:xfrm>
          <a:prstGeom prst="rect">
            <a:avLst/>
          </a:prstGeom>
          <a:solidFill>
            <a:srgbClr val="00A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3" name="Group 32">
            <a:extLst>
              <a:ext uri="{FF2B5EF4-FFF2-40B4-BE49-F238E27FC236}">
                <a16:creationId xmlns:a16="http://schemas.microsoft.com/office/drawing/2014/main" id="{CB4AA18A-E443-4733-80CF-370C684A5882}"/>
              </a:ext>
            </a:extLst>
          </p:cNvPr>
          <p:cNvGrpSpPr/>
          <p:nvPr/>
        </p:nvGrpSpPr>
        <p:grpSpPr>
          <a:xfrm>
            <a:off x="971600" y="5661248"/>
            <a:ext cx="7289750" cy="1008112"/>
            <a:chOff x="58675" y="5528311"/>
            <a:chExt cx="8343282" cy="1193165"/>
          </a:xfrm>
        </p:grpSpPr>
        <p:pic>
          <p:nvPicPr>
            <p:cNvPr id="34" name="Picture 33">
              <a:extLst>
                <a:ext uri="{FF2B5EF4-FFF2-40B4-BE49-F238E27FC236}">
                  <a16:creationId xmlns:a16="http://schemas.microsoft.com/office/drawing/2014/main" id="{1E7B93BB-B0B3-4904-BB18-E359C613E6B2}"/>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675" y="5528311"/>
              <a:ext cx="1247140" cy="1193165"/>
            </a:xfrm>
            <a:prstGeom prst="rect">
              <a:avLst/>
            </a:prstGeom>
            <a:noFill/>
            <a:ln>
              <a:noFill/>
            </a:ln>
          </p:spPr>
        </p:pic>
        <p:pic>
          <p:nvPicPr>
            <p:cNvPr id="36" name="Picture 35">
              <a:extLst>
                <a:ext uri="{FF2B5EF4-FFF2-40B4-BE49-F238E27FC236}">
                  <a16:creationId xmlns:a16="http://schemas.microsoft.com/office/drawing/2014/main" id="{F7B37603-BF91-432B-BA01-1750C2ED7C91}"/>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2464707" y="5952173"/>
              <a:ext cx="4181475" cy="343535"/>
            </a:xfrm>
            <a:prstGeom prst="rect">
              <a:avLst/>
            </a:prstGeom>
            <a:noFill/>
            <a:ln>
              <a:noFill/>
            </a:ln>
          </p:spPr>
        </p:pic>
        <p:pic>
          <p:nvPicPr>
            <p:cNvPr id="37" name="Picture 36">
              <a:extLst>
                <a:ext uri="{FF2B5EF4-FFF2-40B4-BE49-F238E27FC236}">
                  <a16:creationId xmlns:a16="http://schemas.microsoft.com/office/drawing/2014/main" id="{39A105AE-B6A2-4B3E-94F7-CDC89A6B6323}"/>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89082" y="5691188"/>
              <a:ext cx="1412875" cy="847725"/>
            </a:xfrm>
            <a:prstGeom prst="rect">
              <a:avLst/>
            </a:prstGeom>
            <a:noFill/>
            <a:ln>
              <a:noFill/>
            </a:ln>
          </p:spPr>
        </p:pic>
      </p:grpSp>
    </p:spTree>
    <p:extLst>
      <p:ext uri="{BB962C8B-B14F-4D97-AF65-F5344CB8AC3E}">
        <p14:creationId xmlns:p14="http://schemas.microsoft.com/office/powerpoint/2010/main" val="377024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4</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Μηχανισμός Στήριξης Επιχειρηματικότητας</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3354765"/>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Η </a:t>
            </a:r>
            <a:r>
              <a:rPr lang="el-GR" sz="1600" b="1" dirty="0">
                <a:solidFill>
                  <a:srgbClr val="002060"/>
                </a:solidFill>
                <a:cs typeface="Calibri" panose="020F0502020204030204" pitchFamily="34" charset="0"/>
              </a:rPr>
              <a:t>ICAP Αdvisory Α.Ε</a:t>
            </a:r>
            <a:r>
              <a:rPr lang="en-US" sz="1600" dirty="0">
                <a:solidFill>
                  <a:srgbClr val="002060"/>
                </a:solidFill>
                <a:cs typeface="Calibri" panose="020F0502020204030204" pitchFamily="34" charset="0"/>
              </a:rPr>
              <a:t>, </a:t>
            </a:r>
            <a:r>
              <a:rPr lang="el-GR" sz="1600" dirty="0">
                <a:solidFill>
                  <a:srgbClr val="002060"/>
                </a:solidFill>
                <a:cs typeface="Calibri" panose="020F0502020204030204" pitchFamily="34" charset="0"/>
              </a:rPr>
              <a:t>η </a:t>
            </a:r>
            <a:r>
              <a:rPr lang="el-GR" sz="1600" b="1" dirty="0">
                <a:solidFill>
                  <a:srgbClr val="002060"/>
                </a:solidFill>
                <a:cs typeface="Calibri" panose="020F0502020204030204" pitchFamily="34" charset="0"/>
              </a:rPr>
              <a:t>HEADWAY - ΣΥΜΒΟΥΛΟΙ ΟΙΚΟΝΟΜΟΛΟΓΟΙ Ε.Π.Ε. </a:t>
            </a:r>
            <a:r>
              <a:rPr lang="el-GR" sz="1600" dirty="0">
                <a:solidFill>
                  <a:srgbClr val="002060"/>
                </a:solidFill>
                <a:cs typeface="Calibri" panose="020F0502020204030204" pitchFamily="34" charset="0"/>
              </a:rPr>
              <a:t>και ο  </a:t>
            </a:r>
            <a:r>
              <a:rPr lang="el-GR" sz="1600" b="1" dirty="0">
                <a:solidFill>
                  <a:srgbClr val="002060"/>
                </a:solidFill>
                <a:cs typeface="Calibri" panose="020F0502020204030204" pitchFamily="34" charset="0"/>
              </a:rPr>
              <a:t>Ε.Λ.Κ.Ε. του Πανεπιστημίου Πελοποννήσου </a:t>
            </a:r>
            <a:r>
              <a:rPr lang="el-GR" sz="1600" dirty="0">
                <a:solidFill>
                  <a:srgbClr val="002060"/>
                </a:solidFill>
                <a:cs typeface="Calibri" panose="020F0502020204030204" pitchFamily="34" charset="0"/>
              </a:rPr>
              <a:t>ως ανάδοχος κοινοπραξία ανέλαβαν την ανάπτυξη και λειτουργία του </a:t>
            </a:r>
            <a:r>
              <a:rPr lang="el-GR" sz="1600" b="1" dirty="0">
                <a:solidFill>
                  <a:srgbClr val="002060"/>
                </a:solidFill>
                <a:cs typeface="Calibri" panose="020F0502020204030204" pitchFamily="34" charset="0"/>
              </a:rPr>
              <a:t>Μηχανισμού Στήριξης Επιχειρηματικότητας Περιφέρειας Δυτικής Ελλάδας</a:t>
            </a:r>
            <a:r>
              <a:rPr lang="el-GR" sz="1600" dirty="0">
                <a:solidFill>
                  <a:srgbClr val="002060"/>
                </a:solidFill>
                <a:cs typeface="Calibri" panose="020F0502020204030204" pitchFamily="34" charset="0"/>
              </a:rPr>
              <a:t>, μέσω διεθνούς ανοιχτού δημόσιου διαγωνισμού, μια καινοτόμο πρωτοβουλία της Περιφέρειας που συμβάλει ουσιαστικά στην </a:t>
            </a:r>
            <a:r>
              <a:rPr lang="el-GR" sz="1600" b="1" dirty="0">
                <a:solidFill>
                  <a:srgbClr val="002060"/>
                </a:solidFill>
                <a:cs typeface="Calibri" panose="020F0502020204030204" pitchFamily="34" charset="0"/>
              </a:rPr>
              <a:t>ενίσχυση της επιχειρηματικότητας</a:t>
            </a:r>
            <a:r>
              <a:rPr lang="el-GR" sz="1600" dirty="0">
                <a:solidFill>
                  <a:srgbClr val="002060"/>
                </a:solidFill>
                <a:cs typeface="Calibri" panose="020F0502020204030204" pitchFamily="34" charset="0"/>
              </a:rPr>
              <a:t>.</a:t>
            </a: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Η πολύχρονη εμπειρία των εταιρειών της Κοινοπραξίας στην διαχείριση και τον συντονισμό μεγάλων έργων, αλλά και η εξειδίκευση στην παροχή υπηρεσιών συμβούλου προς επιχειρήσεις την καθιστούν τον πλέον κατάλληλο συνεργάτη για την υλοποίηση αυτού του σύνθετου και κρίσιμου για την Περιφέρεια έργου.</a:t>
            </a:r>
          </a:p>
          <a:p>
            <a:pPr marL="285750" indent="-285750" algn="just">
              <a:spcBef>
                <a:spcPts val="600"/>
              </a:spcBef>
              <a:spcAft>
                <a:spcPts val="600"/>
              </a:spcAft>
              <a:buClr>
                <a:schemeClr val="accent1"/>
              </a:buClr>
              <a:buFont typeface="Arial" panose="020B0604020202020204" pitchFamily="34" charset="0"/>
              <a:buChar char="•"/>
            </a:pPr>
            <a:endParaRPr lang="el-GR" sz="1600" dirty="0">
              <a:solidFill>
                <a:srgbClr val="002060"/>
              </a:solidFill>
              <a:cs typeface="Calibri" panose="020F0502020204030204" pitchFamily="34" charset="0"/>
            </a:endParaRPr>
          </a:p>
        </p:txBody>
      </p:sp>
      <p:sp>
        <p:nvSpPr>
          <p:cNvPr id="10" name="TextBox 13">
            <a:extLst>
              <a:ext uri="{FF2B5EF4-FFF2-40B4-BE49-F238E27FC236}">
                <a16:creationId xmlns:a16="http://schemas.microsoft.com/office/drawing/2014/main" id="{A2D18707-2F41-4B42-B0B9-66AF0D037C6B}"/>
              </a:ext>
            </a:extLst>
          </p:cNvPr>
          <p:cNvSpPr txBox="1">
            <a:spLocks noChangeArrowheads="1"/>
          </p:cNvSpPr>
          <p:nvPr/>
        </p:nvSpPr>
        <p:spPr bwMode="auto">
          <a:xfrm>
            <a:off x="7308304" y="5466597"/>
            <a:ext cx="1080119" cy="258762"/>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endParaRPr lang="en-US" sz="1000" dirty="0">
              <a:latin typeface="Calibri" pitchFamily="34" charset="0"/>
              <a:cs typeface="Times New Roman" pitchFamily="18" charset="0"/>
            </a:endParaRPr>
          </a:p>
        </p:txBody>
      </p:sp>
    </p:spTree>
    <p:extLst>
      <p:ext uri="{BB962C8B-B14F-4D97-AF65-F5344CB8AC3E}">
        <p14:creationId xmlns:p14="http://schemas.microsoft.com/office/powerpoint/2010/main" val="2921351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5</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Μηχανισμός Στήριξης Επιχειρηματικότητας</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3354765"/>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H </a:t>
            </a:r>
            <a:r>
              <a:rPr lang="el-GR" sz="1600" b="1" dirty="0">
                <a:solidFill>
                  <a:srgbClr val="002060"/>
                </a:solidFill>
                <a:cs typeface="Calibri" panose="020F0502020204030204" pitchFamily="34" charset="0"/>
              </a:rPr>
              <a:t>ICAP Αdvisory Α.Ε</a:t>
            </a:r>
            <a:r>
              <a:rPr lang="en-US" sz="1600" b="1" dirty="0">
                <a:solidFill>
                  <a:srgbClr val="002060"/>
                </a:solidFill>
                <a:cs typeface="Calibri" panose="020F0502020204030204" pitchFamily="34" charset="0"/>
              </a:rPr>
              <a:t>.</a:t>
            </a:r>
            <a:r>
              <a:rPr lang="el-GR" sz="1600" b="1" dirty="0">
                <a:solidFill>
                  <a:srgbClr val="002060"/>
                </a:solidFill>
                <a:cs typeface="Calibri" panose="020F0502020204030204" pitchFamily="34" charset="0"/>
              </a:rPr>
              <a:t> </a:t>
            </a:r>
            <a:r>
              <a:rPr lang="el-GR" sz="1600" dirty="0">
                <a:solidFill>
                  <a:srgbClr val="002060"/>
                </a:solidFill>
                <a:cs typeface="Calibri" panose="020F0502020204030204" pitchFamily="34" charset="0"/>
              </a:rPr>
              <a:t>είναι μία από τις παλαιότερες εν ενεργεία συμβουλευτικές εταιρείες στην Ελλάδα. </a:t>
            </a: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Αποτελεί διάδοχο σχήμα συμβουλευτικών υπηρεσιών του </a:t>
            </a:r>
            <a:r>
              <a:rPr lang="el-GR" sz="1600" b="1" dirty="0">
                <a:solidFill>
                  <a:srgbClr val="002060"/>
                </a:solidFill>
                <a:cs typeface="Calibri" panose="020F0502020204030204" pitchFamily="34" charset="0"/>
              </a:rPr>
              <a:t>ομίλου της ICAP</a:t>
            </a:r>
            <a:r>
              <a:rPr lang="el-GR" sz="1600" dirty="0">
                <a:solidFill>
                  <a:srgbClr val="002060"/>
                </a:solidFill>
                <a:cs typeface="Calibri" panose="020F0502020204030204" pitchFamily="34" charset="0"/>
              </a:rPr>
              <a:t>, ενός ομίλου με ισχυρή παρουσία στη Νοτιοανατολική Ευρώπη, ο οποίος από το 1964 υποστηρίζει τον ελληνικό επιχειρηματικό τομέα και τον δημόσιο τομέα παρέχοντας εξιδεικευμένα εργαλεία και υπηρεσίες που καλύπτουν όλο το εύρος λειτουργίας της επιχείρησης.</a:t>
            </a:r>
          </a:p>
          <a:p>
            <a:pPr marL="285750" indent="-285750" algn="just">
              <a:spcBef>
                <a:spcPts val="600"/>
              </a:spcBef>
              <a:spcAft>
                <a:spcPts val="600"/>
              </a:spcAft>
              <a:buClr>
                <a:schemeClr val="accent1"/>
              </a:buClr>
              <a:buFont typeface="Arial" panose="020B0604020202020204" pitchFamily="34" charset="0"/>
              <a:buChar char="•"/>
            </a:pPr>
            <a:r>
              <a:rPr lang="en-US" sz="1600" dirty="0">
                <a:solidFill>
                  <a:srgbClr val="002060"/>
                </a:solidFill>
                <a:cs typeface="Calibri" panose="020F0502020204030204" pitchFamily="34" charset="0"/>
              </a:rPr>
              <a:t>H ICAP Αdvisory Α.Ε. </a:t>
            </a:r>
            <a:r>
              <a:rPr lang="el-GR" sz="1600" dirty="0">
                <a:solidFill>
                  <a:srgbClr val="002060"/>
                </a:solidFill>
                <a:cs typeface="Calibri" panose="020F0502020204030204" pitchFamily="34" charset="0"/>
              </a:rPr>
              <a:t>έχει εκπονήσει σημαντικό αριθμό έργων διαχείρισης και ελέγχου συγχρηματοδοτούμενων δράσεων, έργα σχεδιασμού και υλοποίησης δράσεων ενίσχυσης επιχειρήσεων, μελέτες ανταγωνιστικότητας, βιομηχανικής πολιτικής, μελέτες στρατηγικής, αναλύσεων και στρατηγικής συγκεκριμένων κλάδων και τομέων της οικονομίας.</a:t>
            </a:r>
          </a:p>
        </p:txBody>
      </p:sp>
      <p:sp>
        <p:nvSpPr>
          <p:cNvPr id="10" name="TextBox 13">
            <a:extLst>
              <a:ext uri="{FF2B5EF4-FFF2-40B4-BE49-F238E27FC236}">
                <a16:creationId xmlns:a16="http://schemas.microsoft.com/office/drawing/2014/main" id="{A2D18707-2F41-4B42-B0B9-66AF0D037C6B}"/>
              </a:ext>
            </a:extLst>
          </p:cNvPr>
          <p:cNvSpPr txBox="1">
            <a:spLocks noChangeArrowheads="1"/>
          </p:cNvSpPr>
          <p:nvPr/>
        </p:nvSpPr>
        <p:spPr bwMode="auto">
          <a:xfrm>
            <a:off x="7308304" y="5466597"/>
            <a:ext cx="1080119" cy="258762"/>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endParaRPr lang="en-US" sz="1000" dirty="0">
              <a:latin typeface="Calibri" pitchFamily="34" charset="0"/>
              <a:cs typeface="Times New Roman" pitchFamily="18" charset="0"/>
            </a:endParaRPr>
          </a:p>
        </p:txBody>
      </p:sp>
    </p:spTree>
    <p:extLst>
      <p:ext uri="{BB962C8B-B14F-4D97-AF65-F5344CB8AC3E}">
        <p14:creationId xmlns:p14="http://schemas.microsoft.com/office/powerpoint/2010/main" val="309092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6</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Μηχανισμός Στήριξης Επιχειρηματικότητας</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3600986"/>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Η </a:t>
            </a:r>
            <a:r>
              <a:rPr lang="el-GR" sz="1600" b="1" dirty="0">
                <a:solidFill>
                  <a:srgbClr val="002060"/>
                </a:solidFill>
                <a:cs typeface="Calibri" panose="020F0502020204030204" pitchFamily="34" charset="0"/>
              </a:rPr>
              <a:t>HEADWAY - ΣΥΜΒΟΥΛΟΙ ΟΙΚΟΝΟΜΟΛΟΓΟΙ Ε.Π.Ε. </a:t>
            </a:r>
            <a:r>
              <a:rPr lang="el-GR" sz="1600" dirty="0">
                <a:solidFill>
                  <a:srgbClr val="002060"/>
                </a:solidFill>
                <a:cs typeface="Calibri" panose="020F0502020204030204" pitchFamily="34" charset="0"/>
              </a:rPr>
              <a:t>είναι εταιρεία παροχής συμβουλευτικών υπηρεσιών σε φορείς του δημόσιου και του ιδιωτικού τομέα.</a:t>
            </a: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Ιδρύθηκε το 1996 από επιστημονικά και επιχειρηματικά στελέχη με μακροχρόνια πείρα σε θέματα στρατηγικού και επιχειρηματικού σχεδιασμού, οργάνωσης και αναδιοργάνωσης επιχειρήσεων, διαχείρισης ανθρωπίνων πόρων, εφαρμοσμένης έρευνας και παροχής τεχνικής βοήθειας στη διαχείριση προγραμμάτων.</a:t>
            </a: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Ο </a:t>
            </a:r>
            <a:r>
              <a:rPr lang="el-GR" sz="1600" b="1" dirty="0">
                <a:solidFill>
                  <a:srgbClr val="002060"/>
                </a:solidFill>
                <a:cs typeface="Calibri" panose="020F0502020204030204" pitchFamily="34" charset="0"/>
              </a:rPr>
              <a:t>Ειδικός Λογαριασμός Κονδυλίων Έρευνας (Ε.Λ.Κ.Ε) </a:t>
            </a:r>
            <a:r>
              <a:rPr lang="el-GR" sz="1600" dirty="0">
                <a:solidFill>
                  <a:srgbClr val="002060"/>
                </a:solidFill>
                <a:cs typeface="Calibri" panose="020F0502020204030204" pitchFamily="34" charset="0"/>
              </a:rPr>
              <a:t>ιδρύθηκε στο Πανεπιστήμιο Πελοποννήσου με σκοπό μεταξύ άλλων, την διάθεση και διαχείριση κονδυλίων που προέρχονται από οποιαδήποτε πηγή και προορίζονται για την κάλυψη δαπανών, που είναι απαραίτητες για τις ανάγκες ερευνητικών, εκπαιδευτικών, επιμορφωτικών και αναπτυξιακών έργων.</a:t>
            </a:r>
          </a:p>
        </p:txBody>
      </p:sp>
      <p:sp>
        <p:nvSpPr>
          <p:cNvPr id="10" name="TextBox 13">
            <a:extLst>
              <a:ext uri="{FF2B5EF4-FFF2-40B4-BE49-F238E27FC236}">
                <a16:creationId xmlns:a16="http://schemas.microsoft.com/office/drawing/2014/main" id="{A2D18707-2F41-4B42-B0B9-66AF0D037C6B}"/>
              </a:ext>
            </a:extLst>
          </p:cNvPr>
          <p:cNvSpPr txBox="1">
            <a:spLocks noChangeArrowheads="1"/>
          </p:cNvSpPr>
          <p:nvPr/>
        </p:nvSpPr>
        <p:spPr bwMode="auto">
          <a:xfrm>
            <a:off x="7308304" y="5466597"/>
            <a:ext cx="1080119" cy="258762"/>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endParaRPr lang="en-US" sz="1000" dirty="0">
              <a:latin typeface="Calibri" pitchFamily="34" charset="0"/>
              <a:cs typeface="Times New Roman" pitchFamily="18" charset="0"/>
            </a:endParaRPr>
          </a:p>
        </p:txBody>
      </p:sp>
    </p:spTree>
    <p:extLst>
      <p:ext uri="{BB962C8B-B14F-4D97-AF65-F5344CB8AC3E}">
        <p14:creationId xmlns:p14="http://schemas.microsoft.com/office/powerpoint/2010/main" val="2314843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7</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Μηχανισμός Στήριξης Επιχειρηματικότητας</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4093428"/>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500" dirty="0">
                <a:solidFill>
                  <a:srgbClr val="002060"/>
                </a:solidFill>
                <a:cs typeface="Calibri" panose="020F0502020204030204" pitchFamily="34" charset="0"/>
              </a:rPr>
              <a:t>Η σημασία του Μηχανισμού Στήριξης Επιχειρηματικότητας (ΜΣΕ) ενισχύεται στο πλαίσιο των απρόβλεπτων επιπτώσεων της πανδημίας του Covid-19, οι οποίες δημιουργούν πρόσθετες επιβαρύνσεις στην ελληνική οικονομίας</a:t>
            </a:r>
          </a:p>
          <a:p>
            <a:pPr marL="285750" indent="-285750" algn="just">
              <a:spcBef>
                <a:spcPts val="600"/>
              </a:spcBef>
              <a:spcAft>
                <a:spcPts val="600"/>
              </a:spcAft>
              <a:buClr>
                <a:schemeClr val="accent1"/>
              </a:buClr>
              <a:buFont typeface="Arial" panose="020B0604020202020204" pitchFamily="34" charset="0"/>
              <a:buChar char="•"/>
            </a:pPr>
            <a:r>
              <a:rPr lang="el-GR" sz="1500" dirty="0">
                <a:solidFill>
                  <a:srgbClr val="002060"/>
                </a:solidFill>
                <a:cs typeface="Calibri" panose="020F0502020204030204" pitchFamily="34" charset="0"/>
              </a:rPr>
              <a:t>Το ΜΣΕ έχει δύο </a:t>
            </a:r>
            <a:r>
              <a:rPr lang="el-GR" sz="1500" b="1" dirty="0">
                <a:solidFill>
                  <a:srgbClr val="002060"/>
                </a:solidFill>
                <a:cs typeface="Calibri" panose="020F0502020204030204" pitchFamily="34" charset="0"/>
              </a:rPr>
              <a:t>βασικούς άξονες</a:t>
            </a:r>
            <a:r>
              <a:rPr lang="el-GR" sz="1500" dirty="0">
                <a:solidFill>
                  <a:srgbClr val="002060"/>
                </a:solidFill>
                <a:cs typeface="Calibri" panose="020F0502020204030204" pitchFamily="34" charset="0"/>
              </a:rPr>
              <a:t>:</a:t>
            </a:r>
          </a:p>
          <a:p>
            <a:pPr marL="285750" indent="-285750" algn="just">
              <a:spcBef>
                <a:spcPts val="600"/>
              </a:spcBef>
              <a:spcAft>
                <a:spcPts val="600"/>
              </a:spcAft>
              <a:buClr>
                <a:schemeClr val="accent1"/>
              </a:buClr>
              <a:buFont typeface="Arial" panose="020B0604020202020204" pitchFamily="34" charset="0"/>
              <a:buChar char="•"/>
            </a:pPr>
            <a:r>
              <a:rPr lang="el-GR" sz="1500" dirty="0">
                <a:solidFill>
                  <a:srgbClr val="002060"/>
                </a:solidFill>
                <a:cs typeface="Calibri" panose="020F0502020204030204" pitchFamily="34" charset="0"/>
              </a:rPr>
              <a:t>(α) να μελετήσει και να αποτυπώσει τους κλάδους της τοπικής οικονομίας που παρουσιάζουν δυναμική μέσα στην ευρύτερη ελληνική και διεθνή συγκυρία και παράλληλα </a:t>
            </a:r>
          </a:p>
          <a:p>
            <a:pPr marL="285750" indent="-285750" algn="just">
              <a:spcBef>
                <a:spcPts val="600"/>
              </a:spcBef>
              <a:spcAft>
                <a:spcPts val="600"/>
              </a:spcAft>
              <a:buClr>
                <a:schemeClr val="accent1"/>
              </a:buClr>
              <a:buFont typeface="Arial" panose="020B0604020202020204" pitchFamily="34" charset="0"/>
              <a:buChar char="•"/>
            </a:pPr>
            <a:r>
              <a:rPr lang="el-GR" sz="1500" dirty="0">
                <a:solidFill>
                  <a:srgbClr val="002060"/>
                </a:solidFill>
                <a:cs typeface="Calibri" panose="020F0502020204030204" pitchFamily="34" charset="0"/>
              </a:rPr>
              <a:t>(β) να ενισχύσει με ένα σύνολο υπηρεσιών τις τοπικές επιχειρήσεις ώστε κατανοώντας τις ανάγκες τους να υποστηρίξει την μακροπρόθεσμη ανάπτυξη τους. </a:t>
            </a:r>
          </a:p>
          <a:p>
            <a:pPr marL="285750" indent="-285750" algn="just">
              <a:spcBef>
                <a:spcPts val="600"/>
              </a:spcBef>
              <a:spcAft>
                <a:spcPts val="600"/>
              </a:spcAft>
              <a:buClr>
                <a:schemeClr val="accent1"/>
              </a:buClr>
              <a:buFont typeface="Arial" panose="020B0604020202020204" pitchFamily="34" charset="0"/>
              <a:buChar char="•"/>
            </a:pPr>
            <a:r>
              <a:rPr lang="el-GR" sz="1500" dirty="0">
                <a:solidFill>
                  <a:srgbClr val="002060"/>
                </a:solidFill>
                <a:cs typeface="Calibri" panose="020F0502020204030204" pitchFamily="34" charset="0"/>
              </a:rPr>
              <a:t>Ο Μηχανισμός για να μπορέσει να συμβάλει αποτελεσματικά στο ρόλο του είναι υποχρεωμένος να μελετήσει το </a:t>
            </a:r>
            <a:r>
              <a:rPr lang="el-GR" sz="1500" b="1" dirty="0">
                <a:solidFill>
                  <a:srgbClr val="002060"/>
                </a:solidFill>
                <a:cs typeface="Calibri" panose="020F0502020204030204" pitchFamily="34" charset="0"/>
              </a:rPr>
              <a:t>ευρύτερο οικονομικό περιβάλλον </a:t>
            </a:r>
            <a:r>
              <a:rPr lang="el-GR" sz="1500" dirty="0">
                <a:solidFill>
                  <a:srgbClr val="002060"/>
                </a:solidFill>
                <a:cs typeface="Calibri" panose="020F0502020204030204" pitchFamily="34" charset="0"/>
              </a:rPr>
              <a:t>και ειδικά την ελληνική επιχειρηματικότητα.</a:t>
            </a:r>
          </a:p>
          <a:p>
            <a:pPr marL="285750" indent="-285750" algn="just">
              <a:spcBef>
                <a:spcPts val="600"/>
              </a:spcBef>
              <a:spcAft>
                <a:spcPts val="600"/>
              </a:spcAft>
              <a:buClr>
                <a:schemeClr val="accent1"/>
              </a:buClr>
              <a:buFont typeface="Arial" panose="020B0604020202020204" pitchFamily="34" charset="0"/>
              <a:buChar char="•"/>
            </a:pPr>
            <a:r>
              <a:rPr lang="el-GR" sz="1500" dirty="0">
                <a:solidFill>
                  <a:srgbClr val="002060"/>
                </a:solidFill>
                <a:cs typeface="Calibri" panose="020F0502020204030204" pitchFamily="34" charset="0"/>
              </a:rPr>
              <a:t>Συνοπτικά παρακάτω θα παρουσιάσουμε τις </a:t>
            </a:r>
            <a:r>
              <a:rPr lang="el-GR" sz="1500" b="1" dirty="0">
                <a:solidFill>
                  <a:srgbClr val="002060"/>
                </a:solidFill>
                <a:cs typeface="Calibri" panose="020F0502020204030204" pitchFamily="34" charset="0"/>
              </a:rPr>
              <a:t>βασικές οικονομικές εξελίξεις</a:t>
            </a:r>
            <a:r>
              <a:rPr lang="el-GR" sz="1500" dirty="0">
                <a:solidFill>
                  <a:srgbClr val="002060"/>
                </a:solidFill>
                <a:cs typeface="Calibri" panose="020F0502020204030204" pitchFamily="34" charset="0"/>
              </a:rPr>
              <a:t>, τη </a:t>
            </a:r>
            <a:r>
              <a:rPr lang="el-GR" sz="1500" b="1" dirty="0">
                <a:solidFill>
                  <a:srgbClr val="002060"/>
                </a:solidFill>
                <a:cs typeface="Calibri" panose="020F0502020204030204" pitchFamily="34" charset="0"/>
              </a:rPr>
              <a:t>δυναμική</a:t>
            </a:r>
            <a:r>
              <a:rPr lang="el-GR" sz="1500" dirty="0">
                <a:solidFill>
                  <a:srgbClr val="002060"/>
                </a:solidFill>
                <a:cs typeface="Calibri" panose="020F0502020204030204" pitchFamily="34" charset="0"/>
              </a:rPr>
              <a:t> που αναπτύσσεται, αλλά και τα </a:t>
            </a:r>
            <a:r>
              <a:rPr lang="el-GR" sz="1500" b="1" dirty="0">
                <a:solidFill>
                  <a:srgbClr val="002060"/>
                </a:solidFill>
                <a:cs typeface="Calibri" panose="020F0502020204030204" pitchFamily="34" charset="0"/>
              </a:rPr>
              <a:t>προβλήματα </a:t>
            </a:r>
            <a:r>
              <a:rPr lang="el-GR" sz="1500" dirty="0">
                <a:solidFill>
                  <a:srgbClr val="002060"/>
                </a:solidFill>
                <a:cs typeface="Calibri" panose="020F0502020204030204" pitchFamily="34" charset="0"/>
              </a:rPr>
              <a:t>που αναδεικνύονται.</a:t>
            </a:r>
          </a:p>
        </p:txBody>
      </p:sp>
    </p:spTree>
    <p:extLst>
      <p:ext uri="{BB962C8B-B14F-4D97-AF65-F5344CB8AC3E}">
        <p14:creationId xmlns:p14="http://schemas.microsoft.com/office/powerpoint/2010/main" val="866146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8</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1231106"/>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Το </a:t>
            </a:r>
            <a:r>
              <a:rPr lang="el-GR" sz="1600" b="1" dirty="0">
                <a:solidFill>
                  <a:srgbClr val="002060"/>
                </a:solidFill>
                <a:cs typeface="Calibri" panose="020F0502020204030204" pitchFamily="34" charset="0"/>
              </a:rPr>
              <a:t>Α.Ε.Π.</a:t>
            </a:r>
            <a:r>
              <a:rPr lang="el-GR" sz="1600" dirty="0">
                <a:solidFill>
                  <a:srgbClr val="002060"/>
                </a:solidFill>
                <a:cs typeface="Calibri" panose="020F0502020204030204" pitchFamily="34" charset="0"/>
              </a:rPr>
              <a:t> το </a:t>
            </a:r>
            <a:r>
              <a:rPr lang="el-GR" sz="1600" b="1" dirty="0">
                <a:solidFill>
                  <a:srgbClr val="002060"/>
                </a:solidFill>
                <a:cs typeface="Calibri" panose="020F0502020204030204" pitchFamily="34" charset="0"/>
              </a:rPr>
              <a:t>2021</a:t>
            </a:r>
            <a:r>
              <a:rPr lang="el-GR" sz="1600" dirty="0">
                <a:solidFill>
                  <a:srgbClr val="002060"/>
                </a:solidFill>
                <a:cs typeface="Calibri" panose="020F0502020204030204" pitchFamily="34" charset="0"/>
              </a:rPr>
              <a:t> παρουσιάζει σημαντική αύξηση, παρά το γεγονός ότι το πρώτο εξάμηνο ο τουρισμός είχε σχεδόν μηδενική συνεισφορά. </a:t>
            </a:r>
          </a:p>
          <a:p>
            <a:pPr marL="285750" indent="-285750" algn="just">
              <a:spcBef>
                <a:spcPts val="600"/>
              </a:spcBef>
              <a:spcAft>
                <a:spcPts val="600"/>
              </a:spcAft>
              <a:buClr>
                <a:schemeClr val="accent1"/>
              </a:buClr>
              <a:buFont typeface="Arial" panose="020B0604020202020204" pitchFamily="34" charset="0"/>
              <a:buChar char="•"/>
            </a:pPr>
            <a:r>
              <a:rPr lang="el-GR" sz="1600" dirty="0">
                <a:solidFill>
                  <a:srgbClr val="002060"/>
                </a:solidFill>
                <a:cs typeface="Calibri" panose="020F0502020204030204" pitchFamily="34" charset="0"/>
              </a:rPr>
              <a:t>Πρόκειται για ανάκαμψη τύπου V, ενώ ευνοϊκές διαμορφώνονται οι συνθήκες για το 2022.</a:t>
            </a:r>
          </a:p>
        </p:txBody>
      </p:sp>
      <p:sp>
        <p:nvSpPr>
          <p:cNvPr id="7" name="TextBox 10">
            <a:extLst>
              <a:ext uri="{FF2B5EF4-FFF2-40B4-BE49-F238E27FC236}">
                <a16:creationId xmlns:a16="http://schemas.microsoft.com/office/drawing/2014/main" id="{32FE13E0-DB27-439E-8A7A-7B05CC0AC18B}"/>
              </a:ext>
            </a:extLst>
          </p:cNvPr>
          <p:cNvSpPr txBox="1">
            <a:spLocks noChangeArrowheads="1"/>
          </p:cNvSpPr>
          <p:nvPr/>
        </p:nvSpPr>
        <p:spPr bwMode="auto">
          <a:xfrm>
            <a:off x="1001415" y="2449230"/>
            <a:ext cx="6738937" cy="307975"/>
          </a:xfrm>
          <a:prstGeom prst="rect">
            <a:avLst/>
          </a:prstGeom>
          <a:noFill/>
          <a:ln w="9525">
            <a:noFill/>
            <a:miter lim="800000"/>
            <a:headEnd/>
            <a:tailEnd/>
          </a:ln>
        </p:spPr>
        <p:txBody>
          <a:bodyPr>
            <a:spAutoFit/>
          </a:bodyPr>
          <a:lstStyle/>
          <a:p>
            <a:pPr algn="ctr"/>
            <a:r>
              <a:rPr lang="el-GR" sz="1400" b="1" dirty="0">
                <a:latin typeface="Calibri" pitchFamily="34" charset="0"/>
                <a:ea typeface="Times New Roman" pitchFamily="18" charset="0"/>
                <a:cs typeface="Arial" charset="0"/>
              </a:rPr>
              <a:t>Εξέλιξη του ΑΕΠ </a:t>
            </a:r>
            <a:r>
              <a:rPr lang="el-GR" sz="1400" dirty="0">
                <a:latin typeface="Calibri" pitchFamily="34" charset="0"/>
                <a:ea typeface="Times New Roman" pitchFamily="18" charset="0"/>
                <a:cs typeface="Arial" charset="0"/>
              </a:rPr>
              <a:t>(Ελλάδα 2000-2021, σταθερές τιμές 2010)</a:t>
            </a:r>
            <a:endParaRPr lang="en-US" sz="1200" dirty="0">
              <a:latin typeface="Calibri" pitchFamily="34" charset="0"/>
              <a:ea typeface="Times New Roman" pitchFamily="18" charset="0"/>
              <a:cs typeface="Arial" charset="0"/>
            </a:endParaRPr>
          </a:p>
        </p:txBody>
      </p:sp>
      <p:pic>
        <p:nvPicPr>
          <p:cNvPr id="2" name="Picture 1">
            <a:extLst>
              <a:ext uri="{FF2B5EF4-FFF2-40B4-BE49-F238E27FC236}">
                <a16:creationId xmlns:a16="http://schemas.microsoft.com/office/drawing/2014/main" id="{95CCDD22-2D35-4B26-8FC3-B89F9A271E6B}"/>
              </a:ext>
            </a:extLst>
          </p:cNvPr>
          <p:cNvPicPr>
            <a:picLocks noChangeAspect="1"/>
          </p:cNvPicPr>
          <p:nvPr/>
        </p:nvPicPr>
        <p:blipFill>
          <a:blip r:embed="rId2"/>
          <a:stretch>
            <a:fillRect/>
          </a:stretch>
        </p:blipFill>
        <p:spPr>
          <a:xfrm>
            <a:off x="900000" y="2778578"/>
            <a:ext cx="7560839" cy="2666646"/>
          </a:xfrm>
          <a:prstGeom prst="rect">
            <a:avLst/>
          </a:prstGeom>
        </p:spPr>
      </p:pic>
      <p:sp>
        <p:nvSpPr>
          <p:cNvPr id="10" name="TextBox 13">
            <a:extLst>
              <a:ext uri="{FF2B5EF4-FFF2-40B4-BE49-F238E27FC236}">
                <a16:creationId xmlns:a16="http://schemas.microsoft.com/office/drawing/2014/main" id="{A2D18707-2F41-4B42-B0B9-66AF0D037C6B}"/>
              </a:ext>
            </a:extLst>
          </p:cNvPr>
          <p:cNvSpPr txBox="1">
            <a:spLocks noChangeArrowheads="1"/>
          </p:cNvSpPr>
          <p:nvPr/>
        </p:nvSpPr>
        <p:spPr bwMode="auto">
          <a:xfrm>
            <a:off x="7308304" y="5466597"/>
            <a:ext cx="1080119" cy="258762"/>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endParaRPr lang="en-US" sz="1000" dirty="0">
              <a:latin typeface="Calibri" pitchFamily="34" charset="0"/>
              <a:cs typeface="Times New Roman" pitchFamily="18" charset="0"/>
            </a:endParaRPr>
          </a:p>
        </p:txBody>
      </p:sp>
    </p:spTree>
    <p:extLst>
      <p:ext uri="{BB962C8B-B14F-4D97-AF65-F5344CB8AC3E}">
        <p14:creationId xmlns:p14="http://schemas.microsoft.com/office/powerpoint/2010/main" val="520402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FCFB6D3-009D-453C-B4EC-FA32B0BE0924}"/>
              </a:ext>
            </a:extLst>
          </p:cNvPr>
          <p:cNvSpPr>
            <a:spLocks noGrp="1"/>
          </p:cNvSpPr>
          <p:nvPr>
            <p:ph type="sldNum" sz="quarter" idx="4294967295"/>
          </p:nvPr>
        </p:nvSpPr>
        <p:spPr>
          <a:xfrm>
            <a:off x="7086600" y="6356350"/>
            <a:ext cx="2057400" cy="365125"/>
          </a:xfrm>
        </p:spPr>
        <p:txBody>
          <a:bodyPr/>
          <a:lstStyle/>
          <a:p>
            <a:fld id="{B93E2147-600F-409E-89E1-9E5745A4735F}" type="slidenum">
              <a:rPr lang="en-US" smtClean="0"/>
              <a:t>9</a:t>
            </a:fld>
            <a:endParaRPr lang="en-US"/>
          </a:p>
        </p:txBody>
      </p:sp>
      <p:sp>
        <p:nvSpPr>
          <p:cNvPr id="6" name="TextBox 5">
            <a:extLst>
              <a:ext uri="{FF2B5EF4-FFF2-40B4-BE49-F238E27FC236}">
                <a16:creationId xmlns:a16="http://schemas.microsoft.com/office/drawing/2014/main" id="{423B2110-DDCA-4CB1-ABB2-AD1E5521FB0C}"/>
              </a:ext>
            </a:extLst>
          </p:cNvPr>
          <p:cNvSpPr txBox="1"/>
          <p:nvPr/>
        </p:nvSpPr>
        <p:spPr>
          <a:xfrm>
            <a:off x="539552" y="476672"/>
            <a:ext cx="7200800" cy="461665"/>
          </a:xfrm>
          <a:prstGeom prst="rect">
            <a:avLst/>
          </a:prstGeom>
          <a:noFill/>
        </p:spPr>
        <p:txBody>
          <a:bodyPr wrap="square">
            <a:spAutoFit/>
          </a:bodyPr>
          <a:lstStyle/>
          <a:p>
            <a:pPr>
              <a:defRPr/>
            </a:pPr>
            <a:r>
              <a:rPr lang="el-GR" sz="2400" b="1" dirty="0">
                <a:solidFill>
                  <a:srgbClr val="002060"/>
                </a:solidFill>
                <a:latin typeface="Calibri" panose="020F0502020204030204" pitchFamily="34" charset="0"/>
                <a:cs typeface="Arial" panose="020B0604020202020204" pitchFamily="34" charset="0"/>
              </a:rPr>
              <a:t>Μακροοικονομικό Περιβάλλον</a:t>
            </a:r>
          </a:p>
        </p:txBody>
      </p:sp>
      <p:sp>
        <p:nvSpPr>
          <p:cNvPr id="9" name="TextBox 8">
            <a:extLst>
              <a:ext uri="{FF2B5EF4-FFF2-40B4-BE49-F238E27FC236}">
                <a16:creationId xmlns:a16="http://schemas.microsoft.com/office/drawing/2014/main" id="{5745E356-1C79-48C2-A8AD-0E0ACD01B007}"/>
              </a:ext>
            </a:extLst>
          </p:cNvPr>
          <p:cNvSpPr txBox="1"/>
          <p:nvPr/>
        </p:nvSpPr>
        <p:spPr>
          <a:xfrm>
            <a:off x="730152" y="1196752"/>
            <a:ext cx="7658271" cy="584775"/>
          </a:xfrm>
          <a:prstGeom prst="rect">
            <a:avLst/>
          </a:prstGeom>
          <a:noFill/>
        </p:spPr>
        <p:txBody>
          <a:bodyPr wrap="square">
            <a:spAutoFit/>
          </a:bodyPr>
          <a:lstStyle/>
          <a:p>
            <a:pPr marL="285750" indent="-285750" algn="just">
              <a:spcBef>
                <a:spcPts val="600"/>
              </a:spcBef>
              <a:spcAft>
                <a:spcPts val="600"/>
              </a:spcAft>
              <a:buClr>
                <a:schemeClr val="accent1"/>
              </a:buClr>
              <a:buFont typeface="Arial" panose="020B0604020202020204" pitchFamily="34" charset="0"/>
              <a:buChar char="•"/>
            </a:pPr>
            <a:r>
              <a:rPr lang="el-GR" altLang="el-GR" sz="1600" dirty="0">
                <a:solidFill>
                  <a:srgbClr val="002060"/>
                </a:solidFill>
                <a:cs typeface="Calibri" panose="020F0502020204030204" pitchFamily="34" charset="0"/>
              </a:rPr>
              <a:t>Σημαντική στην ανάκαμψη του Α.Ε.Π</a:t>
            </a:r>
            <a:r>
              <a:rPr lang="en-US" altLang="el-GR" sz="1600" dirty="0">
                <a:solidFill>
                  <a:srgbClr val="002060"/>
                </a:solidFill>
                <a:cs typeface="Calibri" panose="020F0502020204030204" pitchFamily="34" charset="0"/>
              </a:rPr>
              <a:t>.</a:t>
            </a:r>
            <a:r>
              <a:rPr lang="el-GR" altLang="el-GR" sz="1600" dirty="0">
                <a:solidFill>
                  <a:srgbClr val="002060"/>
                </a:solidFill>
                <a:cs typeface="Calibri" panose="020F0502020204030204" pitchFamily="34" charset="0"/>
              </a:rPr>
              <a:t> ήταν η συμβολή της </a:t>
            </a:r>
            <a:r>
              <a:rPr lang="el-GR" altLang="el-GR" sz="1600" b="1" dirty="0">
                <a:solidFill>
                  <a:srgbClr val="002060"/>
                </a:solidFill>
                <a:cs typeface="Calibri" panose="020F0502020204030204" pitchFamily="34" charset="0"/>
              </a:rPr>
              <a:t>ιδιωτικής κατανάλωσης</a:t>
            </a:r>
            <a:r>
              <a:rPr lang="el-GR" altLang="el-GR" sz="1600" dirty="0">
                <a:solidFill>
                  <a:srgbClr val="002060"/>
                </a:solidFill>
                <a:cs typeface="Calibri" panose="020F0502020204030204" pitchFamily="34" charset="0"/>
              </a:rPr>
              <a:t>.</a:t>
            </a:r>
            <a:endParaRPr lang="el-GR" sz="1600" dirty="0">
              <a:solidFill>
                <a:srgbClr val="002060"/>
              </a:solidFill>
              <a:cs typeface="Calibri" panose="020F0502020204030204" pitchFamily="34" charset="0"/>
            </a:endParaRPr>
          </a:p>
        </p:txBody>
      </p:sp>
      <p:pic>
        <p:nvPicPr>
          <p:cNvPr id="3" name="Picture 2">
            <a:extLst>
              <a:ext uri="{FF2B5EF4-FFF2-40B4-BE49-F238E27FC236}">
                <a16:creationId xmlns:a16="http://schemas.microsoft.com/office/drawing/2014/main" id="{94B864F1-CC99-4C7E-B42A-E4C71241A57D}"/>
              </a:ext>
            </a:extLst>
          </p:cNvPr>
          <p:cNvPicPr preferRelativeResize="0">
            <a:picLocks/>
          </p:cNvPicPr>
          <p:nvPr/>
        </p:nvPicPr>
        <p:blipFill>
          <a:blip r:embed="rId2"/>
          <a:stretch>
            <a:fillRect/>
          </a:stretch>
        </p:blipFill>
        <p:spPr>
          <a:xfrm>
            <a:off x="900000" y="2492896"/>
            <a:ext cx="7380000" cy="2880000"/>
          </a:xfrm>
          <a:prstGeom prst="rect">
            <a:avLst/>
          </a:prstGeom>
        </p:spPr>
      </p:pic>
      <p:sp>
        <p:nvSpPr>
          <p:cNvPr id="11" name="TextBox 12">
            <a:extLst>
              <a:ext uri="{FF2B5EF4-FFF2-40B4-BE49-F238E27FC236}">
                <a16:creationId xmlns:a16="http://schemas.microsoft.com/office/drawing/2014/main" id="{B226B99F-36BE-49E4-A302-3C19DCB99CF8}"/>
              </a:ext>
            </a:extLst>
          </p:cNvPr>
          <p:cNvSpPr txBox="1">
            <a:spLocks noChangeArrowheads="1"/>
          </p:cNvSpPr>
          <p:nvPr/>
        </p:nvSpPr>
        <p:spPr bwMode="auto">
          <a:xfrm>
            <a:off x="2024062" y="1781527"/>
            <a:ext cx="5095875" cy="523875"/>
          </a:xfrm>
          <a:prstGeom prst="rect">
            <a:avLst/>
          </a:prstGeom>
          <a:noFill/>
          <a:ln w="9525">
            <a:noFill/>
            <a:miter lim="800000"/>
            <a:headEnd/>
            <a:tailEnd/>
          </a:ln>
        </p:spPr>
        <p:txBody>
          <a:bodyPr>
            <a:spAutoFit/>
          </a:bodyPr>
          <a:lstStyle/>
          <a:p>
            <a:pPr algn="ctr"/>
            <a:r>
              <a:rPr lang="el-GR" sz="1400" b="1" dirty="0">
                <a:latin typeface="Calibri" pitchFamily="34" charset="0"/>
                <a:cs typeface="Arial" charset="0"/>
              </a:rPr>
              <a:t>Πραγματική ιδιωτική κατανάλωση </a:t>
            </a:r>
            <a:endParaRPr lang="en-US" sz="1400" b="1" dirty="0">
              <a:latin typeface="Calibri" pitchFamily="34" charset="0"/>
              <a:cs typeface="Arial" charset="0"/>
            </a:endParaRPr>
          </a:p>
          <a:p>
            <a:pPr algn="ctr"/>
            <a:r>
              <a:rPr lang="el-GR" sz="1400" dirty="0">
                <a:latin typeface="Calibri" pitchFamily="34" charset="0"/>
                <a:cs typeface="Arial" charset="0"/>
              </a:rPr>
              <a:t>(2015</a:t>
            </a:r>
            <a:r>
              <a:rPr lang="en-US" sz="1400" dirty="0">
                <a:latin typeface="Calibri" pitchFamily="34" charset="0"/>
                <a:cs typeface="Arial" charset="0"/>
              </a:rPr>
              <a:t>Q</a:t>
            </a:r>
            <a:r>
              <a:rPr lang="el-GR" sz="1400" dirty="0">
                <a:latin typeface="Calibri" pitchFamily="34" charset="0"/>
                <a:cs typeface="Arial" charset="0"/>
              </a:rPr>
              <a:t>1</a:t>
            </a:r>
            <a:r>
              <a:rPr lang="en-US" sz="1400" dirty="0">
                <a:latin typeface="Calibri" pitchFamily="34" charset="0"/>
                <a:cs typeface="Arial" charset="0"/>
              </a:rPr>
              <a:t> – 2021Q</a:t>
            </a:r>
            <a:r>
              <a:rPr lang="el-GR" sz="1400" dirty="0">
                <a:latin typeface="Calibri" pitchFamily="34" charset="0"/>
                <a:cs typeface="Arial" charset="0"/>
              </a:rPr>
              <a:t>3</a:t>
            </a:r>
            <a:r>
              <a:rPr lang="en-US" sz="1400" dirty="0">
                <a:latin typeface="Calibri" pitchFamily="34" charset="0"/>
                <a:cs typeface="Arial" charset="0"/>
              </a:rPr>
              <a:t>, </a:t>
            </a:r>
            <a:r>
              <a:rPr lang="el-GR" sz="1400" dirty="0">
                <a:latin typeface="Calibri" pitchFamily="34" charset="0"/>
                <a:cs typeface="Arial" charset="0"/>
              </a:rPr>
              <a:t>σταθερές τιμές 2010, εκατ. €) </a:t>
            </a:r>
            <a:endParaRPr lang="en-US" sz="1400" dirty="0">
              <a:latin typeface="Calibri" pitchFamily="34" charset="0"/>
              <a:cs typeface="Arial" charset="0"/>
            </a:endParaRPr>
          </a:p>
        </p:txBody>
      </p:sp>
      <p:sp>
        <p:nvSpPr>
          <p:cNvPr id="12" name="TextBox 13">
            <a:extLst>
              <a:ext uri="{FF2B5EF4-FFF2-40B4-BE49-F238E27FC236}">
                <a16:creationId xmlns:a16="http://schemas.microsoft.com/office/drawing/2014/main" id="{6EE780D1-3B4F-4E93-8799-899614E3F96D}"/>
              </a:ext>
            </a:extLst>
          </p:cNvPr>
          <p:cNvSpPr txBox="1">
            <a:spLocks noChangeArrowheads="1"/>
          </p:cNvSpPr>
          <p:nvPr/>
        </p:nvSpPr>
        <p:spPr bwMode="auto">
          <a:xfrm>
            <a:off x="7308304" y="5466597"/>
            <a:ext cx="1080119" cy="258762"/>
          </a:xfrm>
          <a:prstGeom prst="rect">
            <a:avLst/>
          </a:prstGeom>
          <a:noFill/>
          <a:ln w="9525">
            <a:noFill/>
            <a:miter lim="800000"/>
            <a:headEnd/>
            <a:tailEnd/>
          </a:ln>
        </p:spPr>
        <p:txBody>
          <a:bodyPr wrap="square">
            <a:spAutoFit/>
          </a:bodyPr>
          <a:lstStyle/>
          <a:p>
            <a:pPr algn="ctr">
              <a:lnSpc>
                <a:spcPct val="115000"/>
              </a:lnSpc>
              <a:spcAft>
                <a:spcPts val="1000"/>
              </a:spcAft>
            </a:pPr>
            <a:r>
              <a:rPr lang="el-GR" sz="1000" i="1" dirty="0">
                <a:latin typeface="Calibri" pitchFamily="34" charset="0"/>
                <a:cs typeface="Times New Roman" pitchFamily="18" charset="0"/>
              </a:rPr>
              <a:t>Πηγή: </a:t>
            </a:r>
            <a:r>
              <a:rPr lang="en-US" sz="1000" i="1" dirty="0">
                <a:latin typeface="Calibri" pitchFamily="34" charset="0"/>
                <a:cs typeface="Times New Roman" pitchFamily="18" charset="0"/>
              </a:rPr>
              <a:t>Eurostat</a:t>
            </a:r>
            <a:endParaRPr lang="en-US" sz="1000" dirty="0">
              <a:latin typeface="Calibri" pitchFamily="34" charset="0"/>
              <a:cs typeface="Times New Roman" pitchFamily="18" charset="0"/>
            </a:endParaRPr>
          </a:p>
        </p:txBody>
      </p:sp>
    </p:spTree>
    <p:extLst>
      <p:ext uri="{BB962C8B-B14F-4D97-AF65-F5344CB8AC3E}">
        <p14:creationId xmlns:p14="http://schemas.microsoft.com/office/powerpoint/2010/main" val="892630224"/>
      </p:ext>
    </p:extLst>
  </p:cSld>
  <p:clrMapOvr>
    <a:masterClrMapping/>
  </p:clrMapOvr>
</p:sld>
</file>

<file path=ppt/theme/theme1.xml><?xml version="1.0" encoding="utf-8"?>
<a:theme xmlns:a="http://schemas.openxmlformats.org/drawingml/2006/main" name="Facet">
  <a:themeElements>
    <a:clrScheme name="Custom 6">
      <a:dk1>
        <a:sysClr val="windowText" lastClr="000000"/>
      </a:dk1>
      <a:lt1>
        <a:sysClr val="window" lastClr="FFFFFF"/>
      </a:lt1>
      <a:dk2>
        <a:srgbClr val="323232"/>
      </a:dk2>
      <a:lt2>
        <a:srgbClr val="E3DED1"/>
      </a:lt2>
      <a:accent1>
        <a:srgbClr val="00567C"/>
      </a:accent1>
      <a:accent2>
        <a:srgbClr val="00567C"/>
      </a:accent2>
      <a:accent3>
        <a:srgbClr val="00567C"/>
      </a:accent3>
      <a:accent4>
        <a:srgbClr val="00567C"/>
      </a:accent4>
      <a:accent5>
        <a:srgbClr val="E3000F"/>
      </a:accent5>
      <a:accent6>
        <a:srgbClr val="E3000F"/>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15411</TotalTime>
  <Words>2118</Words>
  <Application>Microsoft Office PowerPoint</Application>
  <PresentationFormat>On-screen Show (4:3)</PresentationFormat>
  <Paragraphs>308</Paragraphs>
  <Slides>25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Calibri</vt:lpstr>
      <vt:lpstr>Calibri Light</vt:lpstr>
      <vt:lpstr>Trebuchet MS</vt:lpstr>
      <vt:lpstr>Wingdings</vt:lpstr>
      <vt:lpstr>Wingdings 3</vt:lpstr>
      <vt:lpstr>Facet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Garagouni Christina</dc:creator>
  <cp:lastModifiedBy>Zachaki Sofia</cp:lastModifiedBy>
  <cp:revision>114</cp:revision>
  <dcterms:created xsi:type="dcterms:W3CDTF">2020-11-27T13:41:01Z</dcterms:created>
  <dcterms:modified xsi:type="dcterms:W3CDTF">2021-12-22T15:58:25Z</dcterms:modified>
</cp:coreProperties>
</file>