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37"/>
  </p:notesMasterIdLst>
  <p:handoutMasterIdLst>
    <p:handoutMasterId r:id="rId38"/>
  </p:handoutMasterIdLst>
  <p:sldIdLst>
    <p:sldId id="435" r:id="rId2"/>
    <p:sldId id="1144" r:id="rId3"/>
    <p:sldId id="1097" r:id="rId4"/>
    <p:sldId id="1125" r:id="rId5"/>
    <p:sldId id="1126" r:id="rId6"/>
    <p:sldId id="1127" r:id="rId7"/>
    <p:sldId id="1131" r:id="rId8"/>
    <p:sldId id="1132" r:id="rId9"/>
    <p:sldId id="1136" r:id="rId10"/>
    <p:sldId id="1137" r:id="rId11"/>
    <p:sldId id="1143" r:id="rId12"/>
    <p:sldId id="1124" r:id="rId13"/>
    <p:sldId id="1099" r:id="rId14"/>
    <p:sldId id="1100" r:id="rId15"/>
    <p:sldId id="1101" r:id="rId16"/>
    <p:sldId id="1102" r:id="rId17"/>
    <p:sldId id="1105" r:id="rId18"/>
    <p:sldId id="1103" r:id="rId19"/>
    <p:sldId id="1104" r:id="rId20"/>
    <p:sldId id="1106" r:id="rId21"/>
    <p:sldId id="1107" r:id="rId22"/>
    <p:sldId id="1109" r:id="rId23"/>
    <p:sldId id="1117" r:id="rId24"/>
    <p:sldId id="1118" r:id="rId25"/>
    <p:sldId id="1119" r:id="rId26"/>
    <p:sldId id="1120" r:id="rId27"/>
    <p:sldId id="1121" r:id="rId28"/>
    <p:sldId id="1122" r:id="rId29"/>
    <p:sldId id="1111" r:id="rId30"/>
    <p:sldId id="1112" r:id="rId31"/>
    <p:sldId id="1113" r:id="rId32"/>
    <p:sldId id="1114" r:id="rId33"/>
    <p:sldId id="1115" r:id="rId34"/>
    <p:sldId id="1116" r:id="rId35"/>
    <p:sldId id="438" r:id="rId36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923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outoulas Periklis" initials="KP" lastIdx="0" clrIdx="0">
    <p:extLst>
      <p:ext uri="{19B8F6BF-5375-455C-9EA6-DF929625EA0E}">
        <p15:presenceInfo xmlns:p15="http://schemas.microsoft.com/office/powerpoint/2012/main" userId="S-1-5-21-484763869-1647877149-839522115-985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577F"/>
    <a:srgbClr val="01567D"/>
    <a:srgbClr val="0F6991"/>
    <a:srgbClr val="002060"/>
    <a:srgbClr val="E3000F"/>
    <a:srgbClr val="003046"/>
    <a:srgbClr val="003A54"/>
    <a:srgbClr val="0F385F"/>
    <a:srgbClr val="00567C"/>
    <a:srgbClr val="E301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99DB70C-AE3A-43C2-804F-4C2E2E7DC09A}" v="156" dt="2021-12-16T08:31:23.81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Στυλ με θέμα 1 - Έμφαση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FD0F851-EC5A-4D38-B0AD-8093EC10F338}" styleName="Φωτεινό στυλ 1 - Έμφαση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F1AB2-1976-4502-BF36-3FF5EA218861}" styleName="Μεσαίο στυλ 4 - Έμφαση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823" autoAdjust="0"/>
    <p:restoredTop sz="94660" autoAdjust="0"/>
  </p:normalViewPr>
  <p:slideViewPr>
    <p:cSldViewPr showGuides="1">
      <p:cViewPr varScale="1">
        <p:scale>
          <a:sx n="82" d="100"/>
          <a:sy n="82" d="100"/>
        </p:scale>
        <p:origin x="1666" y="96"/>
      </p:cViewPr>
      <p:guideLst>
        <p:guide pos="3923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3006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&#917;&#960;&#949;&#958;&#949;&#961;&#947;&#945;&#963;&#943;&#945;%20&#963;&#964;&#959;&#953;&#967;&#949;&#943;&#969;&#957;%20_&#928;&#943;&#957;&#945;&#954;&#949;&#962;_2&#951;%20&#941;&#961;&#949;&#965;&#957;&#945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0F699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Δημογραφικά!$A$41:$A$48</c:f>
              <c:strCache>
                <c:ptCount val="8"/>
                <c:pt idx="0">
                  <c:v>Ενημέρωση - Επικοινωνία</c:v>
                </c:pt>
                <c:pt idx="1">
                  <c:v>Μεταφορα και αποθήκευσεις</c:v>
                </c:pt>
                <c:pt idx="2">
                  <c:v>Εκπαίδευση - Υγεία- Κοινωνική μέριμνα</c:v>
                </c:pt>
                <c:pt idx="3">
                  <c:v>Τουρισμός (Καταλύματα - Εστιάση - Πρακτορεία)</c:v>
                </c:pt>
                <c:pt idx="4">
                  <c:v>Διοικητικές - Επιστημονικές - Τεχνικές δραστηριότητες</c:v>
                </c:pt>
                <c:pt idx="5">
                  <c:v>Κατασκευές - Real Estate</c:v>
                </c:pt>
                <c:pt idx="6">
                  <c:v>Μεταποίηση</c:v>
                </c:pt>
                <c:pt idx="7">
                  <c:v>Εμπόριο</c:v>
                </c:pt>
              </c:strCache>
            </c:strRef>
          </c:cat>
          <c:val>
            <c:numRef>
              <c:f>Δημογραφικά!$C$41:$C$48</c:f>
              <c:numCache>
                <c:formatCode>0.0%</c:formatCode>
                <c:ptCount val="8"/>
                <c:pt idx="0">
                  <c:v>0.01</c:v>
                </c:pt>
                <c:pt idx="1">
                  <c:v>2.3333333333333334E-2</c:v>
                </c:pt>
                <c:pt idx="2">
                  <c:v>4.3333333333333335E-2</c:v>
                </c:pt>
                <c:pt idx="3">
                  <c:v>5.6666666666666664E-2</c:v>
                </c:pt>
                <c:pt idx="4">
                  <c:v>6.3333333333333339E-2</c:v>
                </c:pt>
                <c:pt idx="5">
                  <c:v>8.666666666666667E-2</c:v>
                </c:pt>
                <c:pt idx="6">
                  <c:v>0.25666666666666665</c:v>
                </c:pt>
                <c:pt idx="7">
                  <c:v>0.46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27E-49A9-BDBD-1BFBB162B8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566311272"/>
        <c:axId val="566311664"/>
      </c:barChart>
      <c:catAx>
        <c:axId val="5663112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566311664"/>
        <c:crosses val="autoZero"/>
        <c:auto val="1"/>
        <c:lblAlgn val="ctr"/>
        <c:lblOffset val="100"/>
        <c:noMultiLvlLbl val="0"/>
      </c:catAx>
      <c:valAx>
        <c:axId val="566311664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crossAx val="566311272"/>
        <c:crosses val="max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9205779510119368"/>
          <c:y val="3.7917959324370906E-2"/>
          <c:w val="0.49022348950567224"/>
          <c:h val="0.8453115542563384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Επενδύσεις!$F$58</c:f>
              <c:strCache>
                <c:ptCount val="1"/>
                <c:pt idx="0">
                  <c:v>Δεν πραγματοποίησαν επενδυτικές δαπάνες το 2020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Επενδύσεις!$A$59:$A$79</c:f>
              <c:strCache>
                <c:ptCount val="21"/>
                <c:pt idx="0">
                  <c:v>ΣΥΝΟΛΟ</c:v>
                </c:pt>
                <c:pt idx="2">
                  <c:v>Α.Ε</c:v>
                </c:pt>
                <c:pt idx="3">
                  <c:v>Ε.Ε</c:v>
                </c:pt>
                <c:pt idx="4">
                  <c:v>Ε.Π.Ε</c:v>
                </c:pt>
                <c:pt idx="5">
                  <c:v>Ο.Ε</c:v>
                </c:pt>
                <c:pt idx="6">
                  <c:v>Λοιπές</c:v>
                </c:pt>
                <c:pt idx="8">
                  <c:v>Μεγάλες (L)</c:v>
                </c:pt>
                <c:pt idx="9">
                  <c:v>Μεσαίες (M)</c:v>
                </c:pt>
                <c:pt idx="10">
                  <c:v>Μικρές (S)</c:v>
                </c:pt>
                <c:pt idx="11">
                  <c:v>Πολύ Μικρές (XS)</c:v>
                </c:pt>
                <c:pt idx="13">
                  <c:v>Εμπόριο</c:v>
                </c:pt>
                <c:pt idx="14">
                  <c:v>Μεταποίηση</c:v>
                </c:pt>
                <c:pt idx="15">
                  <c:v>Διοικητικές - Επιστημονικές - Τεχνικές δραστηριότητες</c:v>
                </c:pt>
                <c:pt idx="16">
                  <c:v>Μεταφορα και αποθήκευσεις</c:v>
                </c:pt>
                <c:pt idx="17">
                  <c:v>Κατασκευές - Real Estate</c:v>
                </c:pt>
                <c:pt idx="18">
                  <c:v>Τουρισμός (Καταλύματα - Εστιάση - Πρακτορεία)</c:v>
                </c:pt>
                <c:pt idx="19">
                  <c:v>Εκπαίδευση - Υγεία- Κοινωνική μέριμνα</c:v>
                </c:pt>
                <c:pt idx="20">
                  <c:v>Ενημέρωση - Επικοινωνία</c:v>
                </c:pt>
              </c:strCache>
            </c:strRef>
          </c:cat>
          <c:val>
            <c:numRef>
              <c:f>Επενδύσεις!$F$59:$F$79</c:f>
              <c:numCache>
                <c:formatCode>General</c:formatCode>
                <c:ptCount val="21"/>
                <c:pt idx="0" formatCode="0.0%">
                  <c:v>0.69</c:v>
                </c:pt>
                <c:pt idx="2" formatCode="0.0%">
                  <c:v>0.62666666666666671</c:v>
                </c:pt>
                <c:pt idx="3" formatCode="0.0%">
                  <c:v>0.73529411764705888</c:v>
                </c:pt>
                <c:pt idx="4" formatCode="0.0%">
                  <c:v>0.7142857142857143</c:v>
                </c:pt>
                <c:pt idx="5" formatCode="0.0%">
                  <c:v>0.72950819672131151</c:v>
                </c:pt>
                <c:pt idx="6" formatCode="0.0%">
                  <c:v>0.63414634146341464</c:v>
                </c:pt>
                <c:pt idx="8" formatCode="0.0%">
                  <c:v>0</c:v>
                </c:pt>
                <c:pt idx="9" formatCode="0.0%">
                  <c:v>0.25</c:v>
                </c:pt>
                <c:pt idx="10" formatCode="0.0%">
                  <c:v>0.6271186440677966</c:v>
                </c:pt>
                <c:pt idx="11" formatCode="0.0%">
                  <c:v>0.72844827586206895</c:v>
                </c:pt>
                <c:pt idx="13" formatCode="0.0%">
                  <c:v>0.77536231884057971</c:v>
                </c:pt>
                <c:pt idx="14" formatCode="0.0%">
                  <c:v>0.58441558441558439</c:v>
                </c:pt>
                <c:pt idx="15" formatCode="0.0%">
                  <c:v>0.52631578947368418</c:v>
                </c:pt>
                <c:pt idx="16" formatCode="0.0%">
                  <c:v>0.7142857142857143</c:v>
                </c:pt>
                <c:pt idx="17" formatCode="0.0%">
                  <c:v>0.69230769230769229</c:v>
                </c:pt>
                <c:pt idx="18" formatCode="0.0%">
                  <c:v>0.76470588235294112</c:v>
                </c:pt>
                <c:pt idx="19" formatCode="0.0%">
                  <c:v>0.53846153846153844</c:v>
                </c:pt>
                <c:pt idx="20" formatCode="0.0%">
                  <c:v>0.11764705882352941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DB4-4262-923D-46A9CDD381F2}"/>
            </c:ext>
          </c:extLst>
        </c:ser>
        <c:ser>
          <c:idx val="1"/>
          <c:order val="1"/>
          <c:tx>
            <c:strRef>
              <c:f>Επενδύσεις!$J$58</c:f>
              <c:strCache>
                <c:ptCount val="1"/>
                <c:pt idx="0">
                  <c:v>Πραγματοποίησαν επενδυτικές δαπάνες το 2020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</c:spPr>
          <c:invertIfNegative val="0"/>
          <c:dLbls>
            <c:dLbl>
              <c:idx val="19"/>
              <c:layout>
                <c:manualLayout>
                  <c:x val="7.4433154770242926E-2"/>
                  <c:y val="6.70197401234378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DB4-4262-923D-46A9CDD381F2}"/>
                </c:ext>
              </c:extLst>
            </c:dLbl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Επενδύσεις!$A$59:$A$79</c:f>
              <c:strCache>
                <c:ptCount val="21"/>
                <c:pt idx="0">
                  <c:v>ΣΥΝΟΛΟ</c:v>
                </c:pt>
                <c:pt idx="2">
                  <c:v>Α.Ε</c:v>
                </c:pt>
                <c:pt idx="3">
                  <c:v>Ε.Ε</c:v>
                </c:pt>
                <c:pt idx="4">
                  <c:v>Ε.Π.Ε</c:v>
                </c:pt>
                <c:pt idx="5">
                  <c:v>Ο.Ε</c:v>
                </c:pt>
                <c:pt idx="6">
                  <c:v>Λοιπές</c:v>
                </c:pt>
                <c:pt idx="8">
                  <c:v>Μεγάλες (L)</c:v>
                </c:pt>
                <c:pt idx="9">
                  <c:v>Μεσαίες (M)</c:v>
                </c:pt>
                <c:pt idx="10">
                  <c:v>Μικρές (S)</c:v>
                </c:pt>
                <c:pt idx="11">
                  <c:v>Πολύ Μικρές (XS)</c:v>
                </c:pt>
                <c:pt idx="13">
                  <c:v>Εμπόριο</c:v>
                </c:pt>
                <c:pt idx="14">
                  <c:v>Μεταποίηση</c:v>
                </c:pt>
                <c:pt idx="15">
                  <c:v>Διοικητικές - Επιστημονικές - Τεχνικές δραστηριότητες</c:v>
                </c:pt>
                <c:pt idx="16">
                  <c:v>Μεταφορα και αποθήκευσεις</c:v>
                </c:pt>
                <c:pt idx="17">
                  <c:v>Κατασκευές - Real Estate</c:v>
                </c:pt>
                <c:pt idx="18">
                  <c:v>Τουρισμός (Καταλύματα - Εστιάση - Πρακτορεία)</c:v>
                </c:pt>
                <c:pt idx="19">
                  <c:v>Εκπαίδευση - Υγεία- Κοινωνική μέριμνα</c:v>
                </c:pt>
                <c:pt idx="20">
                  <c:v>Ενημέρωση - Επικοινωνία</c:v>
                </c:pt>
              </c:strCache>
            </c:strRef>
          </c:cat>
          <c:val>
            <c:numRef>
              <c:f>Επενδύσεις!$J$59:$J$79</c:f>
              <c:numCache>
                <c:formatCode>General</c:formatCode>
                <c:ptCount val="21"/>
                <c:pt idx="0" formatCode="0.0%">
                  <c:v>0.31000000000000005</c:v>
                </c:pt>
                <c:pt idx="2" formatCode="0.0%">
                  <c:v>0.37333333333333329</c:v>
                </c:pt>
                <c:pt idx="3" formatCode="0.0%">
                  <c:v>0.26470588235294112</c:v>
                </c:pt>
                <c:pt idx="4" formatCode="0.0%">
                  <c:v>0.2857142857142857</c:v>
                </c:pt>
                <c:pt idx="5" formatCode="0.0%">
                  <c:v>0.27049180327868849</c:v>
                </c:pt>
                <c:pt idx="6" formatCode="0.0%">
                  <c:v>0.36585365853658536</c:v>
                </c:pt>
                <c:pt idx="8" formatCode="0.0%">
                  <c:v>1</c:v>
                </c:pt>
                <c:pt idx="9" formatCode="0.0%">
                  <c:v>0.75</c:v>
                </c:pt>
                <c:pt idx="10" formatCode="0.0%">
                  <c:v>0.3728813559322034</c:v>
                </c:pt>
                <c:pt idx="11" formatCode="0.0%">
                  <c:v>0.27155172413793105</c:v>
                </c:pt>
                <c:pt idx="13" formatCode="0.0%">
                  <c:v>0.22463768115942029</c:v>
                </c:pt>
                <c:pt idx="14" formatCode="0.0%">
                  <c:v>0.41558441558441561</c:v>
                </c:pt>
                <c:pt idx="15" formatCode="0.0%">
                  <c:v>0.47368421052631582</c:v>
                </c:pt>
                <c:pt idx="16" formatCode="0.0%">
                  <c:v>0.2857142857142857</c:v>
                </c:pt>
                <c:pt idx="17" formatCode="0.0%">
                  <c:v>0.30769230769230771</c:v>
                </c:pt>
                <c:pt idx="18" formatCode="0.0%">
                  <c:v>0.23529411764705888</c:v>
                </c:pt>
                <c:pt idx="19" formatCode="0.0%">
                  <c:v>0.46153846153846156</c:v>
                </c:pt>
                <c:pt idx="20" formatCode="0.0%">
                  <c:v>0.88235294117647056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DB4-4262-923D-46A9CDD381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538601904"/>
        <c:axId val="538611704"/>
      </c:barChart>
      <c:catAx>
        <c:axId val="53860190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l-GR"/>
          </a:p>
        </c:txPr>
        <c:crossAx val="538611704"/>
        <c:crosses val="autoZero"/>
        <c:auto val="1"/>
        <c:lblAlgn val="ctr"/>
        <c:lblOffset val="100"/>
        <c:noMultiLvlLbl val="0"/>
      </c:catAx>
      <c:valAx>
        <c:axId val="538611704"/>
        <c:scaling>
          <c:orientation val="minMax"/>
          <c:max val="1"/>
        </c:scaling>
        <c:delete val="1"/>
        <c:axPos val="t"/>
        <c:numFmt formatCode="0%" sourceLinked="0"/>
        <c:majorTickMark val="none"/>
        <c:minorTickMark val="none"/>
        <c:tickLblPos val="none"/>
        <c:crossAx val="5386019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0000030189882284E-2"/>
          <c:y val="0.90927368023923272"/>
          <c:w val="0.93834109012042144"/>
          <c:h val="9.072631976076732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l-GR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l-GR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4A32B7-C710-4FA7-984B-B448098B7E3D}" type="datetimeFigureOut">
              <a:rPr lang="el-GR" smtClean="0"/>
              <a:pPr/>
              <a:t>22/12/2021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0BE24F-92E4-4E28-9E37-F1AC7D66CEC1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689437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615DE9-8A98-4B3F-9013-45D2A33A7578}" type="datetimeFigureOut">
              <a:rPr lang="en-GB" smtClean="0"/>
              <a:pPr/>
              <a:t>22/12/2021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1" y="4776789"/>
            <a:ext cx="5438775" cy="390842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A189FC-ACE1-4CA3-87BE-B5F674DF1D0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08299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tif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6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6" y="4050836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89936-A069-4EFB-9703-FC6FEC31A821}" type="datetimeFigureOut">
              <a:rPr lang="el-GR" smtClean="0"/>
              <a:pPr/>
              <a:t>22/12/2021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42BB1-CDFD-4471-882D-8D7CF035B9C8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3625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SzPct val="120000"/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89936-A069-4EFB-9703-FC6FEC31A821}" type="datetimeFigureOut">
              <a:rPr lang="el-GR" smtClean="0"/>
              <a:pPr/>
              <a:t>22/12/2021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42BB1-CDFD-4471-882D-8D7CF035B9C8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65049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89936-A069-4EFB-9703-FC6FEC31A821}" type="datetimeFigureOut">
              <a:rPr lang="el-GR" smtClean="0"/>
              <a:pPr/>
              <a:t>22/12/2021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42BB1-CDFD-4471-882D-8D7CF035B9C8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56079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89936-A069-4EFB-9703-FC6FEC31A821}" type="datetimeFigureOut">
              <a:rPr lang="el-GR" smtClean="0"/>
              <a:pPr/>
              <a:t>22/12/2021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42BB1-CDFD-4471-882D-8D7CF035B9C8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9232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DA99FA-233E-4D20-B627-A6CB28D76748}"/>
              </a:ext>
            </a:extLst>
          </p:cNvPr>
          <p:cNvCxnSpPr>
            <a:cxnSpLocks/>
          </p:cNvCxnSpPr>
          <p:nvPr userDrawn="1"/>
        </p:nvCxnSpPr>
        <p:spPr>
          <a:xfrm flipV="1">
            <a:off x="467544" y="980728"/>
            <a:ext cx="7992888" cy="45534"/>
          </a:xfrm>
          <a:prstGeom prst="line">
            <a:avLst/>
          </a:prstGeom>
          <a:ln w="22225">
            <a:solidFill>
              <a:srgbClr val="00A3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500DE0D-8400-41AF-BBF2-A3504EAE25BD}"/>
              </a:ext>
            </a:extLst>
          </p:cNvPr>
          <p:cNvGrpSpPr/>
          <p:nvPr userDrawn="1"/>
        </p:nvGrpSpPr>
        <p:grpSpPr>
          <a:xfrm>
            <a:off x="927125" y="5661248"/>
            <a:ext cx="7289750" cy="1008112"/>
            <a:chOff x="58675" y="5528311"/>
            <a:chExt cx="8343282" cy="1193165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8AAEDA6-1513-496F-8E43-9A4766B5DFD8}"/>
                </a:ext>
              </a:extLst>
            </p:cNvPr>
            <p:cNvPicPr/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75" y="5528311"/>
              <a:ext cx="1247140" cy="11931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0C63C11F-7532-484C-A01F-BB0054B30E45}"/>
                </a:ext>
              </a:extLst>
            </p:cNvPr>
            <p:cNvPicPr/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9578" y="5953125"/>
              <a:ext cx="4181475" cy="34353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7483970-7771-4AA9-AB20-6D1B926B6A32}"/>
                </a:ext>
              </a:extLst>
            </p:cNvPr>
            <p:cNvPicPr/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9082" y="5691188"/>
              <a:ext cx="1412875" cy="84772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6" name="Picture 15" descr="A picture containing icon&#10;&#10;Description automatically generated">
            <a:extLst>
              <a:ext uri="{FF2B5EF4-FFF2-40B4-BE49-F238E27FC236}">
                <a16:creationId xmlns:a16="http://schemas.microsoft.com/office/drawing/2014/main" id="{15983452-FED1-4093-AF83-84E55A4F91C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332656"/>
            <a:ext cx="1080120" cy="929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469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6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5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689936-A069-4EFB-9703-FC6FEC31A821}" type="datetimeFigureOut">
              <a:rPr lang="el-GR" smtClean="0"/>
              <a:pPr/>
              <a:t>22/12/2021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5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7" y="6041365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4F42BB1-CDFD-4471-882D-8D7CF035B9C8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42055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1" r:id="rId3"/>
    <p:sldLayoutId id="2147483684" r:id="rId4"/>
    <p:sldLayoutId id="2147483685" r:id="rId5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Calibri" panose="020F0502020204030204" pitchFamily="34" charset="0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rgbClr val="E3000F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tiff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tiff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tiff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0.png"/><Relationship Id="rId5" Type="http://schemas.openxmlformats.org/officeDocument/2006/relationships/image" Target="../media/image39.tiff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8A67208C-CB09-4119-9A9F-0EC8C4EF44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-99392"/>
            <a:ext cx="4176464" cy="31921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9F674F0-2B3A-4E53-9EA5-9484B87C282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48680"/>
            <a:ext cx="1031851" cy="108012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463A83B-1EB2-4A3A-A52B-544C9B3DF1D2}"/>
              </a:ext>
            </a:extLst>
          </p:cNvPr>
          <p:cNvSpPr/>
          <p:nvPr/>
        </p:nvSpPr>
        <p:spPr>
          <a:xfrm>
            <a:off x="0" y="3765293"/>
            <a:ext cx="9144000" cy="1014429"/>
          </a:xfrm>
          <a:prstGeom prst="rect">
            <a:avLst/>
          </a:prstGeom>
          <a:solidFill>
            <a:srgbClr val="0F38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l-GR" b="1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Τα βασικά χαρακτηριστικά της τοπικής οικονομίας, τα προβλήματα και οι προκλήσεις των επιχειρήσεων της Δυτικής Ελλάδας όπως αποτυπώθηκαν στο πλαίσιο των μελετών και ερευνών του ΜΣΕ 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B67492B-6AD5-47DB-A1BA-86C84AEAB239}"/>
              </a:ext>
            </a:extLst>
          </p:cNvPr>
          <p:cNvGrpSpPr/>
          <p:nvPr/>
        </p:nvGrpSpPr>
        <p:grpSpPr>
          <a:xfrm>
            <a:off x="971600" y="5661248"/>
            <a:ext cx="7289750" cy="1008112"/>
            <a:chOff x="58675" y="5528311"/>
            <a:chExt cx="8343282" cy="1193165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3802C0A-952F-4C6C-AA5A-43ED47ED52F6}"/>
                </a:ext>
              </a:extLst>
            </p:cNvPr>
            <p:cNvPicPr/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75" y="5528311"/>
              <a:ext cx="1247140" cy="11931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4717B9A-BB66-45FE-A16D-282B406F5641}"/>
                </a:ext>
              </a:extLst>
            </p:cNvPr>
            <p:cNvPicPr/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4707" y="5952173"/>
              <a:ext cx="4181475" cy="34353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4502F2DF-46D3-45F6-AF54-B01A34C98B06}"/>
                </a:ext>
              </a:extLst>
            </p:cNvPr>
            <p:cNvPicPr/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9082" y="5691188"/>
              <a:ext cx="1412875" cy="8477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8789FFC2-9FAE-4730-892E-7C2B08575806}"/>
              </a:ext>
            </a:extLst>
          </p:cNvPr>
          <p:cNvSpPr txBox="1"/>
          <p:nvPr/>
        </p:nvSpPr>
        <p:spPr>
          <a:xfrm>
            <a:off x="4211960" y="4869160"/>
            <a:ext cx="4601360" cy="66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l-GR" sz="1800" b="1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Νίκος Ταβουλάρης</a:t>
            </a:r>
          </a:p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800" b="1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Senior Consultant ICAP Advisory</a:t>
            </a:r>
            <a:r>
              <a:rPr lang="el-GR" sz="1800" b="1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917689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CFB6D3-009D-453C-B4EC-FA32B0BE092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7086600" y="6356350"/>
            <a:ext cx="2057400" cy="365125"/>
          </a:xfrm>
        </p:spPr>
        <p:txBody>
          <a:bodyPr/>
          <a:lstStyle/>
          <a:p>
            <a:fld id="{B93E2147-600F-409E-89E1-9E5745A4735F}" type="slidenum">
              <a:rPr lang="en-US" smtClean="0"/>
              <a:t>10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3B2110-DDCA-4CB1-ABB2-AD1E5521FB0C}"/>
              </a:ext>
            </a:extLst>
          </p:cNvPr>
          <p:cNvSpPr txBox="1"/>
          <p:nvPr/>
        </p:nvSpPr>
        <p:spPr>
          <a:xfrm>
            <a:off x="539552" y="476672"/>
            <a:ext cx="64807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l-GR" sz="2000" b="1" dirty="0">
                <a:solidFill>
                  <a:srgbClr val="0020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Βασικά οικονομικά μεγέθη Περιφέρειας Δυτικής Ελλάδας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45E356-1C79-48C2-A8AD-0E0ACD01B007}"/>
              </a:ext>
            </a:extLst>
          </p:cNvPr>
          <p:cNvSpPr txBox="1"/>
          <p:nvPr/>
        </p:nvSpPr>
        <p:spPr>
          <a:xfrm>
            <a:off x="730152" y="1196752"/>
            <a:ext cx="765827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altLang="el-GR" sz="1600" dirty="0">
                <a:solidFill>
                  <a:srgbClr val="002060"/>
                </a:solidFill>
                <a:cs typeface="Calibri" panose="020F0502020204030204" pitchFamily="34" charset="0"/>
              </a:rPr>
              <a:t>T</a:t>
            </a:r>
            <a:r>
              <a:rPr lang="el-GR" altLang="el-GR" sz="1600" dirty="0">
                <a:solidFill>
                  <a:srgbClr val="002060"/>
                </a:solidFill>
                <a:cs typeface="Calibri" panose="020F0502020204030204" pitchFamily="34" charset="0"/>
              </a:rPr>
              <a:t>α </a:t>
            </a:r>
            <a:r>
              <a:rPr lang="el-GR" altLang="el-GR" sz="1600" b="1" dirty="0">
                <a:solidFill>
                  <a:srgbClr val="002060"/>
                </a:solidFill>
                <a:cs typeface="Calibri" panose="020F0502020204030204" pitchFamily="34" charset="0"/>
              </a:rPr>
              <a:t>Τρόφιμα</a:t>
            </a:r>
            <a:r>
              <a:rPr lang="el-GR" altLang="el-GR" sz="1600" dirty="0">
                <a:solidFill>
                  <a:srgbClr val="002060"/>
                </a:solidFill>
                <a:cs typeface="Calibri" panose="020F0502020204030204" pitchFamily="34" charset="0"/>
              </a:rPr>
              <a:t> αποτελούν το κορυφαίο εξαγόμενο προϊόν, με μερίδιο εξαγωγών αγαθών που ανέρχεται στο 71,3%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998DBA-FA9E-4738-89C6-04593490A5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2068032"/>
            <a:ext cx="7658271" cy="3383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145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8A67208C-CB09-4119-9A9F-0EC8C4EF44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-99392"/>
            <a:ext cx="5544616" cy="423778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9F674F0-2B3A-4E53-9EA5-9484B87C282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48680"/>
            <a:ext cx="1031851" cy="108012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463A83B-1EB2-4A3A-A52B-544C9B3DF1D2}"/>
              </a:ext>
            </a:extLst>
          </p:cNvPr>
          <p:cNvSpPr/>
          <p:nvPr/>
        </p:nvSpPr>
        <p:spPr>
          <a:xfrm>
            <a:off x="-36004" y="4423831"/>
            <a:ext cx="9144000" cy="864096"/>
          </a:xfrm>
          <a:prstGeom prst="rect">
            <a:avLst/>
          </a:prstGeom>
          <a:solidFill>
            <a:srgbClr val="0F38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l-GR" sz="2800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Αποτελέσματα Περιοδικής Έρευνας Συγκυρίας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B67492B-6AD5-47DB-A1BA-86C84AEAB239}"/>
              </a:ext>
            </a:extLst>
          </p:cNvPr>
          <p:cNvGrpSpPr/>
          <p:nvPr/>
        </p:nvGrpSpPr>
        <p:grpSpPr>
          <a:xfrm>
            <a:off x="971600" y="5661248"/>
            <a:ext cx="7289750" cy="1008112"/>
            <a:chOff x="58675" y="5528311"/>
            <a:chExt cx="8343282" cy="1193165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3802C0A-952F-4C6C-AA5A-43ED47ED52F6}"/>
                </a:ext>
              </a:extLst>
            </p:cNvPr>
            <p:cNvPicPr/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75" y="5528311"/>
              <a:ext cx="1247140" cy="11931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4717B9A-BB66-45FE-A16D-282B406F5641}"/>
                </a:ext>
              </a:extLst>
            </p:cNvPr>
            <p:cNvPicPr/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4707" y="5952173"/>
              <a:ext cx="4181475" cy="34353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4502F2DF-46D3-45F6-AF54-B01A34C98B06}"/>
                </a:ext>
              </a:extLst>
            </p:cNvPr>
            <p:cNvPicPr/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9082" y="5691188"/>
              <a:ext cx="1412875" cy="847725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2325944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CFB6D3-009D-453C-B4EC-FA32B0BE092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7086600" y="6356350"/>
            <a:ext cx="2057400" cy="365125"/>
          </a:xfrm>
        </p:spPr>
        <p:txBody>
          <a:bodyPr/>
          <a:lstStyle/>
          <a:p>
            <a:fld id="{B93E2147-600F-409E-89E1-9E5745A4735F}" type="slidenum">
              <a:rPr lang="en-US" smtClean="0"/>
              <a:t>12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3B2110-DDCA-4CB1-ABB2-AD1E5521FB0C}"/>
              </a:ext>
            </a:extLst>
          </p:cNvPr>
          <p:cNvSpPr txBox="1"/>
          <p:nvPr/>
        </p:nvSpPr>
        <p:spPr>
          <a:xfrm>
            <a:off x="539552" y="476672"/>
            <a:ext cx="576064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l-GR" sz="2000" b="1" dirty="0">
                <a:solidFill>
                  <a:srgbClr val="0020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Περιοδική Έρευνα Συγκυρίας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45E356-1C79-48C2-A8AD-0E0ACD01B007}"/>
              </a:ext>
            </a:extLst>
          </p:cNvPr>
          <p:cNvSpPr txBox="1"/>
          <p:nvPr/>
        </p:nvSpPr>
        <p:spPr>
          <a:xfrm>
            <a:off x="730152" y="1196752"/>
            <a:ext cx="7658271" cy="40626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l-GR" altLang="el-GR" sz="1600" dirty="0">
                <a:solidFill>
                  <a:srgbClr val="002060"/>
                </a:solidFill>
                <a:cs typeface="Calibri" panose="020F0502020204030204" pitchFamily="34" charset="0"/>
              </a:rPr>
              <a:t>Στα πλαίσια της έρευνας (χρόνος διεξαγωγής 10.2021 - 11.2021) πραγματοποιήθηκε έρευνα πεδίου σε αντιπροσωπευτικό δείγμα </a:t>
            </a:r>
            <a:r>
              <a:rPr lang="el-GR" altLang="el-GR" sz="1600" b="1" dirty="0">
                <a:solidFill>
                  <a:srgbClr val="002060"/>
                </a:solidFill>
                <a:cs typeface="Calibri" panose="020F0502020204030204" pitchFamily="34" charset="0"/>
              </a:rPr>
              <a:t>300 επιχειρήσεων</a:t>
            </a:r>
            <a:r>
              <a:rPr lang="el-GR" altLang="el-GR" sz="1600" dirty="0">
                <a:solidFill>
                  <a:srgbClr val="002060"/>
                </a:solidFill>
                <a:cs typeface="Calibri" panose="020F0502020204030204" pitchFamily="34" charset="0"/>
              </a:rPr>
              <a:t>, με σκοπό την αποτύπωση των εκτιμήσεων των επιχειρήσεων σχετικά με την πορεία της δραστηριότητας τους, καθώς και των προσδοκιών τους.</a:t>
            </a:r>
            <a:endParaRPr lang="en-US" altLang="el-GR" sz="1600" dirty="0">
              <a:solidFill>
                <a:srgbClr val="002060"/>
              </a:solidFill>
              <a:cs typeface="Calibri" panose="020F0502020204030204" pitchFamily="34" charset="0"/>
            </a:endParaRPr>
          </a:p>
          <a:p>
            <a:pPr algn="just"/>
            <a:endParaRPr lang="el-GR" altLang="el-GR" sz="1600" dirty="0">
              <a:solidFill>
                <a:srgbClr val="002060"/>
              </a:solidFill>
              <a:cs typeface="Calibri" panose="020F0502020204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l-GR" sz="1600" dirty="0">
                <a:solidFill>
                  <a:srgbClr val="002060"/>
                </a:solidFill>
                <a:cs typeface="Calibri" panose="020F0502020204030204" pitchFamily="34" charset="0"/>
              </a:rPr>
              <a:t>Η καταγραφή του επιχειρηματικού κλίματος της Περιφέρειας, επιδιώκεται μέσα από την εξέταση της πορείας μιας σειράς παραμέτρων, σημαντικών για την αξιολόγηση της δραστηριότητας της εκάστοτε επιχείρησης όπως</a:t>
            </a:r>
            <a:r>
              <a:rPr lang="en-US" sz="1600" dirty="0">
                <a:solidFill>
                  <a:srgbClr val="002060"/>
                </a:solidFill>
                <a:cs typeface="Calibri" panose="020F0502020204030204" pitchFamily="34" charset="0"/>
              </a:rPr>
              <a:t>:</a:t>
            </a:r>
            <a:endParaRPr lang="el-GR" sz="1600" dirty="0">
              <a:solidFill>
                <a:srgbClr val="002060"/>
              </a:solidFill>
              <a:cs typeface="Calibri" panose="020F0502020204030204" pitchFamily="34" charset="0"/>
            </a:endParaRPr>
          </a:p>
          <a:p>
            <a:pPr algn="just"/>
            <a:endParaRPr lang="el-GR" sz="1600" dirty="0">
              <a:solidFill>
                <a:srgbClr val="002060"/>
              </a:solidFill>
              <a:cs typeface="Calibri" panose="020F0502020204030204" pitchFamily="34" charset="0"/>
            </a:endParaRP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el-GR" sz="1600" dirty="0">
                <a:solidFill>
                  <a:srgbClr val="002060"/>
                </a:solidFill>
                <a:cs typeface="Calibri" panose="020F0502020204030204" pitchFamily="34" charset="0"/>
              </a:rPr>
              <a:t>την </a:t>
            </a:r>
            <a:r>
              <a:rPr lang="el-GR" sz="1600" b="1" dirty="0">
                <a:solidFill>
                  <a:srgbClr val="002060"/>
                </a:solidFill>
                <a:cs typeface="Calibri" panose="020F0502020204030204" pitchFamily="34" charset="0"/>
              </a:rPr>
              <a:t>αξία των πωλήσεων</a:t>
            </a: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el-GR" sz="1600" dirty="0">
                <a:solidFill>
                  <a:srgbClr val="002060"/>
                </a:solidFill>
                <a:cs typeface="Calibri" panose="020F0502020204030204" pitchFamily="34" charset="0"/>
              </a:rPr>
              <a:t>το </a:t>
            </a:r>
            <a:r>
              <a:rPr lang="el-GR" sz="1600" b="1" dirty="0">
                <a:solidFill>
                  <a:srgbClr val="002060"/>
                </a:solidFill>
                <a:cs typeface="Calibri" panose="020F0502020204030204" pitchFamily="34" charset="0"/>
              </a:rPr>
              <a:t>βαθμό εξωστρέφειας</a:t>
            </a: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el-GR" sz="1600" dirty="0">
                <a:solidFill>
                  <a:srgbClr val="002060"/>
                </a:solidFill>
                <a:cs typeface="Calibri" panose="020F0502020204030204" pitchFamily="34" charset="0"/>
              </a:rPr>
              <a:t>το επίπεδο των </a:t>
            </a:r>
            <a:r>
              <a:rPr lang="el-GR" sz="1600" b="1" dirty="0">
                <a:solidFill>
                  <a:srgbClr val="002060"/>
                </a:solidFill>
                <a:cs typeface="Calibri" panose="020F0502020204030204" pitchFamily="34" charset="0"/>
              </a:rPr>
              <a:t>επενδυτικών δαπανών</a:t>
            </a:r>
            <a:r>
              <a:rPr lang="el-GR" sz="1600" dirty="0">
                <a:solidFill>
                  <a:srgbClr val="002060"/>
                </a:solidFill>
                <a:cs typeface="Calibri" panose="020F0502020204030204" pitchFamily="34" charset="0"/>
              </a:rPr>
              <a:t> </a:t>
            </a: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el-GR" sz="1600" dirty="0">
                <a:solidFill>
                  <a:srgbClr val="002060"/>
                </a:solidFill>
                <a:cs typeface="Calibri" panose="020F0502020204030204" pitchFamily="34" charset="0"/>
              </a:rPr>
              <a:t>τις </a:t>
            </a:r>
            <a:r>
              <a:rPr lang="el-GR" sz="1600" b="1" dirty="0">
                <a:solidFill>
                  <a:srgbClr val="002060"/>
                </a:solidFill>
                <a:cs typeface="Calibri" panose="020F0502020204030204" pitchFamily="34" charset="0"/>
              </a:rPr>
              <a:t>συνθήκες ρευστότητας</a:t>
            </a: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el-GR" sz="1600" dirty="0">
                <a:solidFill>
                  <a:srgbClr val="002060"/>
                </a:solidFill>
                <a:cs typeface="Calibri" panose="020F0502020204030204" pitchFamily="34" charset="0"/>
              </a:rPr>
              <a:t>τον </a:t>
            </a:r>
            <a:r>
              <a:rPr lang="el-GR" sz="1600" b="1" dirty="0">
                <a:solidFill>
                  <a:srgbClr val="002060"/>
                </a:solidFill>
                <a:cs typeface="Calibri" panose="020F0502020204030204" pitchFamily="34" charset="0"/>
              </a:rPr>
              <a:t>αριθμό των απασχολούμενων </a:t>
            </a: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el-GR" sz="1600" dirty="0">
                <a:solidFill>
                  <a:srgbClr val="002060"/>
                </a:solidFill>
                <a:cs typeface="Calibri" panose="020F0502020204030204" pitchFamily="34" charset="0"/>
              </a:rPr>
              <a:t>το </a:t>
            </a:r>
            <a:r>
              <a:rPr lang="el-GR" sz="1600" b="1" dirty="0">
                <a:solidFill>
                  <a:srgbClr val="002060"/>
                </a:solidFill>
                <a:cs typeface="Calibri" panose="020F0502020204030204" pitchFamily="34" charset="0"/>
              </a:rPr>
              <a:t>διάστημα είσπραξης απαιτήσεων </a:t>
            </a:r>
            <a:r>
              <a:rPr lang="el-GR" sz="1600" dirty="0">
                <a:solidFill>
                  <a:srgbClr val="002060"/>
                </a:solidFill>
                <a:cs typeface="Calibri" panose="020F0502020204030204" pitchFamily="34" charset="0"/>
              </a:rPr>
              <a:t>και </a:t>
            </a:r>
            <a:r>
              <a:rPr lang="el-GR" sz="1600" b="1" dirty="0">
                <a:solidFill>
                  <a:srgbClr val="002060"/>
                </a:solidFill>
                <a:cs typeface="Calibri" panose="020F0502020204030204" pitchFamily="34" charset="0"/>
              </a:rPr>
              <a:t>εξόφλησης υποχρεώσεων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313414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CFB6D3-009D-453C-B4EC-FA32B0BE092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7086600" y="6356350"/>
            <a:ext cx="2057400" cy="365125"/>
          </a:xfrm>
        </p:spPr>
        <p:txBody>
          <a:bodyPr/>
          <a:lstStyle/>
          <a:p>
            <a:fld id="{B93E2147-600F-409E-89E1-9E5745A4735F}" type="slidenum">
              <a:rPr lang="en-US" smtClean="0"/>
              <a:t>13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3B2110-DDCA-4CB1-ABB2-AD1E5521FB0C}"/>
              </a:ext>
            </a:extLst>
          </p:cNvPr>
          <p:cNvSpPr txBox="1"/>
          <p:nvPr/>
        </p:nvSpPr>
        <p:spPr>
          <a:xfrm>
            <a:off x="539552" y="476672"/>
            <a:ext cx="684076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l-GR" sz="2000" b="1" dirty="0">
                <a:solidFill>
                  <a:srgbClr val="0020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Περιοδική Έρευνα Συγκυρίας – Δημογραφικά Χαρακτηριστικά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45E356-1C79-48C2-A8AD-0E0ACD01B007}"/>
              </a:ext>
            </a:extLst>
          </p:cNvPr>
          <p:cNvSpPr txBox="1"/>
          <p:nvPr/>
        </p:nvSpPr>
        <p:spPr>
          <a:xfrm>
            <a:off x="730152" y="1196752"/>
            <a:ext cx="765827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l-GR" altLang="el-GR" sz="1600" dirty="0">
                <a:solidFill>
                  <a:srgbClr val="002060"/>
                </a:solidFill>
                <a:cs typeface="Calibri" panose="020F0502020204030204" pitchFamily="34" charset="0"/>
              </a:rPr>
              <a:t>Το 77,3% των εταιρειών χαρακτηρίζονται </a:t>
            </a:r>
            <a:r>
              <a:rPr lang="el-GR" altLang="el-GR" sz="1600" b="1" dirty="0">
                <a:solidFill>
                  <a:srgbClr val="002060"/>
                </a:solidFill>
                <a:cs typeface="Calibri" panose="020F0502020204030204" pitchFamily="34" charset="0"/>
              </a:rPr>
              <a:t>πολύ μικρές</a:t>
            </a:r>
            <a:r>
              <a:rPr lang="el-GR" altLang="el-GR" sz="1600" dirty="0">
                <a:solidFill>
                  <a:srgbClr val="002060"/>
                </a:solidFill>
                <a:cs typeface="Calibri" panose="020F0502020204030204" pitchFamily="34" charset="0"/>
              </a:rPr>
              <a:t>, το 19,7% μικρές, το 1,3% μεσαίες και μόλις το 1,7% μεγάλες.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A83FD4E4-D1B1-461D-8944-36141A384C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2708594"/>
              </p:ext>
            </p:extLst>
          </p:nvPr>
        </p:nvGraphicFramePr>
        <p:xfrm>
          <a:off x="2075287" y="4440267"/>
          <a:ext cx="4968000" cy="1090422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777009">
                  <a:extLst>
                    <a:ext uri="{9D8B030D-6E8A-4147-A177-3AD203B41FA5}">
                      <a16:colId xmlns:a16="http://schemas.microsoft.com/office/drawing/2014/main" val="1003741087"/>
                    </a:ext>
                  </a:extLst>
                </a:gridCol>
                <a:gridCol w="1796415">
                  <a:extLst>
                    <a:ext uri="{9D8B030D-6E8A-4147-A177-3AD203B41FA5}">
                      <a16:colId xmlns:a16="http://schemas.microsoft.com/office/drawing/2014/main" val="2221618736"/>
                    </a:ext>
                  </a:extLst>
                </a:gridCol>
                <a:gridCol w="1107864">
                  <a:extLst>
                    <a:ext uri="{9D8B030D-6E8A-4147-A177-3AD203B41FA5}">
                      <a16:colId xmlns:a16="http://schemas.microsoft.com/office/drawing/2014/main" val="2158395159"/>
                    </a:ext>
                  </a:extLst>
                </a:gridCol>
                <a:gridCol w="1286712">
                  <a:extLst>
                    <a:ext uri="{9D8B030D-6E8A-4147-A177-3AD203B41FA5}">
                      <a16:colId xmlns:a16="http://schemas.microsoft.com/office/drawing/2014/main" val="2750933783"/>
                    </a:ext>
                  </a:extLst>
                </a:gridCol>
              </a:tblGrid>
              <a:tr h="136953">
                <a:tc gridSpan="4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900" b="1" dirty="0">
                          <a:solidFill>
                            <a:srgbClr val="00567C"/>
                          </a:solidFill>
                          <a:effectLst/>
                        </a:rPr>
                        <a:t>Ορισμός μεγέθους εταιρειών</a:t>
                      </a:r>
                      <a:endParaRPr lang="en-US" sz="900" b="1" dirty="0">
                        <a:solidFill>
                          <a:srgbClr val="00567C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5609260"/>
                  </a:ext>
                </a:extLst>
              </a:tr>
              <a:tr h="134518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900" b="1" dirty="0">
                          <a:solidFill>
                            <a:srgbClr val="00567C"/>
                          </a:solidFill>
                          <a:effectLst/>
                        </a:rPr>
                        <a:t>Μέγεθος</a:t>
                      </a:r>
                      <a:endParaRPr lang="en-US" sz="900" dirty="0">
                        <a:solidFill>
                          <a:srgbClr val="00567C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900" b="1" dirty="0">
                          <a:solidFill>
                            <a:srgbClr val="00567C"/>
                          </a:solidFill>
                          <a:effectLst/>
                        </a:rPr>
                        <a:t>Απασχολούμενο Προσωπικό </a:t>
                      </a:r>
                      <a:endParaRPr lang="en-US" sz="900" dirty="0">
                        <a:solidFill>
                          <a:srgbClr val="00567C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900" b="1" dirty="0">
                          <a:solidFill>
                            <a:srgbClr val="00567C"/>
                          </a:solidFill>
                          <a:effectLst/>
                        </a:rPr>
                        <a:t>Κύκλος Εργασιών</a:t>
                      </a:r>
                      <a:endParaRPr lang="en-US" sz="900" dirty="0">
                        <a:solidFill>
                          <a:srgbClr val="00567C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900" b="1" dirty="0">
                          <a:solidFill>
                            <a:srgbClr val="00567C"/>
                          </a:solidFill>
                          <a:effectLst/>
                        </a:rPr>
                        <a:t>Σύνολο Ενεργητικού</a:t>
                      </a:r>
                      <a:endParaRPr lang="en-US" sz="900" dirty="0">
                        <a:solidFill>
                          <a:srgbClr val="00567C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9252772"/>
                  </a:ext>
                </a:extLst>
              </a:tr>
              <a:tr h="134518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900" dirty="0">
                          <a:solidFill>
                            <a:srgbClr val="00567C"/>
                          </a:solidFill>
                          <a:effectLst/>
                        </a:rPr>
                        <a:t>Μεγάλη</a:t>
                      </a:r>
                      <a:endParaRPr lang="en-US" sz="900" dirty="0">
                        <a:solidFill>
                          <a:srgbClr val="00567C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900" dirty="0">
                          <a:solidFill>
                            <a:srgbClr val="00567C"/>
                          </a:solidFill>
                          <a:effectLst/>
                        </a:rPr>
                        <a:t>&gt;250</a:t>
                      </a:r>
                      <a:endParaRPr lang="en-US" sz="900" dirty="0">
                        <a:solidFill>
                          <a:srgbClr val="00567C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900" dirty="0">
                          <a:solidFill>
                            <a:srgbClr val="00567C"/>
                          </a:solidFill>
                          <a:effectLst/>
                        </a:rPr>
                        <a:t>&gt; €50 εκατ.</a:t>
                      </a:r>
                      <a:endParaRPr lang="en-US" sz="900" dirty="0">
                        <a:solidFill>
                          <a:srgbClr val="00567C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900">
                          <a:solidFill>
                            <a:srgbClr val="00567C"/>
                          </a:solidFill>
                          <a:effectLst/>
                        </a:rPr>
                        <a:t>&gt; €43 εκατ.</a:t>
                      </a:r>
                      <a:endParaRPr lang="en-US" sz="900">
                        <a:solidFill>
                          <a:srgbClr val="00567C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43127229"/>
                  </a:ext>
                </a:extLst>
              </a:tr>
              <a:tr h="134518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900" dirty="0">
                          <a:solidFill>
                            <a:srgbClr val="00567C"/>
                          </a:solidFill>
                          <a:effectLst/>
                        </a:rPr>
                        <a:t>Μεσαία</a:t>
                      </a:r>
                      <a:endParaRPr lang="en-US" sz="900" dirty="0">
                        <a:solidFill>
                          <a:srgbClr val="00567C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900" dirty="0">
                          <a:solidFill>
                            <a:srgbClr val="00567C"/>
                          </a:solidFill>
                          <a:effectLst/>
                        </a:rPr>
                        <a:t>&lt;250</a:t>
                      </a:r>
                      <a:endParaRPr lang="en-US" sz="900" dirty="0">
                        <a:solidFill>
                          <a:srgbClr val="00567C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900" dirty="0">
                          <a:solidFill>
                            <a:srgbClr val="00567C"/>
                          </a:solidFill>
                          <a:effectLst/>
                        </a:rPr>
                        <a:t>≤ €50 εκατ.</a:t>
                      </a:r>
                      <a:endParaRPr lang="en-US" sz="900" dirty="0">
                        <a:solidFill>
                          <a:srgbClr val="00567C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900" dirty="0">
                          <a:solidFill>
                            <a:srgbClr val="00567C"/>
                          </a:solidFill>
                          <a:effectLst/>
                        </a:rPr>
                        <a:t>≤ €43 εκατ.</a:t>
                      </a:r>
                      <a:endParaRPr lang="en-US" sz="900" dirty="0">
                        <a:solidFill>
                          <a:srgbClr val="00567C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12651907"/>
                  </a:ext>
                </a:extLst>
              </a:tr>
              <a:tr h="134518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900" dirty="0">
                          <a:solidFill>
                            <a:srgbClr val="00567C"/>
                          </a:solidFill>
                          <a:effectLst/>
                        </a:rPr>
                        <a:t>Μικρή</a:t>
                      </a:r>
                      <a:endParaRPr lang="en-US" sz="900" dirty="0">
                        <a:solidFill>
                          <a:srgbClr val="00567C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900" dirty="0">
                          <a:solidFill>
                            <a:srgbClr val="00567C"/>
                          </a:solidFill>
                          <a:effectLst/>
                        </a:rPr>
                        <a:t>&lt;50</a:t>
                      </a:r>
                      <a:endParaRPr lang="en-US" sz="900" dirty="0">
                        <a:solidFill>
                          <a:srgbClr val="00567C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900" dirty="0">
                          <a:solidFill>
                            <a:srgbClr val="00567C"/>
                          </a:solidFill>
                          <a:effectLst/>
                        </a:rPr>
                        <a:t>≤ €10 εκατ.</a:t>
                      </a:r>
                      <a:endParaRPr lang="en-US" sz="900" dirty="0">
                        <a:solidFill>
                          <a:srgbClr val="00567C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900" dirty="0">
                          <a:solidFill>
                            <a:srgbClr val="00567C"/>
                          </a:solidFill>
                          <a:effectLst/>
                        </a:rPr>
                        <a:t>≤ €10 εκατ.</a:t>
                      </a:r>
                      <a:endParaRPr lang="en-US" sz="900" dirty="0">
                        <a:solidFill>
                          <a:srgbClr val="00567C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85867048"/>
                  </a:ext>
                </a:extLst>
              </a:tr>
              <a:tr h="134518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900" dirty="0">
                          <a:solidFill>
                            <a:srgbClr val="00567C"/>
                          </a:solidFill>
                          <a:effectLst/>
                        </a:rPr>
                        <a:t>Πολύ Μικρή</a:t>
                      </a:r>
                      <a:endParaRPr lang="en-US" sz="900" dirty="0">
                        <a:solidFill>
                          <a:srgbClr val="00567C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900" dirty="0">
                          <a:solidFill>
                            <a:srgbClr val="00567C"/>
                          </a:solidFill>
                          <a:effectLst/>
                        </a:rPr>
                        <a:t>&lt;10</a:t>
                      </a:r>
                      <a:endParaRPr lang="en-US" sz="900" dirty="0">
                        <a:solidFill>
                          <a:srgbClr val="00567C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900" dirty="0">
                          <a:solidFill>
                            <a:srgbClr val="00567C"/>
                          </a:solidFill>
                          <a:effectLst/>
                        </a:rPr>
                        <a:t>≤ €2 εκατ.</a:t>
                      </a:r>
                      <a:endParaRPr lang="en-US" sz="900" dirty="0">
                        <a:solidFill>
                          <a:srgbClr val="00567C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900" dirty="0">
                          <a:solidFill>
                            <a:srgbClr val="00567C"/>
                          </a:solidFill>
                          <a:effectLst/>
                        </a:rPr>
                        <a:t>≤ €2 εκατ.</a:t>
                      </a:r>
                      <a:endParaRPr lang="en-US" sz="900" dirty="0">
                        <a:solidFill>
                          <a:srgbClr val="00567C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65856275"/>
                  </a:ext>
                </a:extLst>
              </a:tr>
            </a:tbl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75CD04AE-15B0-47A9-85E2-353A2F7A80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1804569"/>
            <a:ext cx="5560034" cy="2635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3895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CFB6D3-009D-453C-B4EC-FA32B0BE092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7086600" y="6356350"/>
            <a:ext cx="2057400" cy="365125"/>
          </a:xfrm>
        </p:spPr>
        <p:txBody>
          <a:bodyPr/>
          <a:lstStyle/>
          <a:p>
            <a:fld id="{B93E2147-600F-409E-89E1-9E5745A4735F}" type="slidenum">
              <a:rPr lang="en-US" smtClean="0"/>
              <a:t>14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3B2110-DDCA-4CB1-ABB2-AD1E5521FB0C}"/>
              </a:ext>
            </a:extLst>
          </p:cNvPr>
          <p:cNvSpPr txBox="1"/>
          <p:nvPr/>
        </p:nvSpPr>
        <p:spPr>
          <a:xfrm>
            <a:off x="539551" y="476672"/>
            <a:ext cx="688676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l-GR" sz="2000" b="1" dirty="0">
                <a:solidFill>
                  <a:srgbClr val="0020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Περιοδική Έρευνα Συγκυρίας – Δημογραφικά Χαρακτηριστικά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45E356-1C79-48C2-A8AD-0E0ACD01B007}"/>
              </a:ext>
            </a:extLst>
          </p:cNvPr>
          <p:cNvSpPr txBox="1"/>
          <p:nvPr/>
        </p:nvSpPr>
        <p:spPr>
          <a:xfrm>
            <a:off x="730153" y="1196752"/>
            <a:ext cx="765827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l-GR" sz="1600" dirty="0">
                <a:solidFill>
                  <a:srgbClr val="002060"/>
                </a:solidFill>
                <a:cs typeface="Calibri" panose="020F0502020204030204" pitchFamily="34" charset="0"/>
              </a:rPr>
              <a:t>Ως προς την νομική μορφή η πλειοψηφία ήταν </a:t>
            </a:r>
            <a:r>
              <a:rPr lang="el-GR" sz="1600" b="1" dirty="0">
                <a:solidFill>
                  <a:srgbClr val="002060"/>
                </a:solidFill>
                <a:cs typeface="Calibri" panose="020F0502020204030204" pitchFamily="34" charset="0"/>
              </a:rPr>
              <a:t>Ομόρρυθμες Εταιρείες </a:t>
            </a:r>
            <a:r>
              <a:rPr lang="el-GR" sz="1600" dirty="0">
                <a:solidFill>
                  <a:srgbClr val="002060"/>
                </a:solidFill>
                <a:cs typeface="Calibri" panose="020F0502020204030204" pitchFamily="34" charset="0"/>
              </a:rPr>
              <a:t>(40,7%) και Ανώνυμες Εταιρείες (25%).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C429B52-3A40-44EF-8334-165C846371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6631" y="2188356"/>
            <a:ext cx="5730737" cy="2481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0497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CFB6D3-009D-453C-B4EC-FA32B0BE092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7086600" y="6356350"/>
            <a:ext cx="2057400" cy="365125"/>
          </a:xfrm>
        </p:spPr>
        <p:txBody>
          <a:bodyPr/>
          <a:lstStyle/>
          <a:p>
            <a:fld id="{B93E2147-600F-409E-89E1-9E5745A4735F}" type="slidenum">
              <a:rPr lang="en-US" smtClean="0"/>
              <a:t>15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3B2110-DDCA-4CB1-ABB2-AD1E5521FB0C}"/>
              </a:ext>
            </a:extLst>
          </p:cNvPr>
          <p:cNvSpPr txBox="1"/>
          <p:nvPr/>
        </p:nvSpPr>
        <p:spPr>
          <a:xfrm>
            <a:off x="539552" y="476672"/>
            <a:ext cx="69127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l-GR" sz="2000" b="1" dirty="0">
                <a:solidFill>
                  <a:srgbClr val="0020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Περιοδική Έρευνα Συγκυρίας – Δημογραφικά Χαρακτηριστικά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45E356-1C79-48C2-A8AD-0E0ACD01B007}"/>
              </a:ext>
            </a:extLst>
          </p:cNvPr>
          <p:cNvSpPr txBox="1"/>
          <p:nvPr/>
        </p:nvSpPr>
        <p:spPr>
          <a:xfrm>
            <a:off x="730152" y="1196752"/>
            <a:ext cx="765827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l-GR" sz="1600" dirty="0">
                <a:solidFill>
                  <a:srgbClr val="002060"/>
                </a:solidFill>
                <a:cs typeface="Calibri" panose="020F0502020204030204" pitchFamily="34" charset="0"/>
              </a:rPr>
              <a:t>Το 46% των επιχειρήσεων ασκεί </a:t>
            </a:r>
            <a:r>
              <a:rPr lang="el-GR" sz="1600" b="1" dirty="0">
                <a:solidFill>
                  <a:srgbClr val="002060"/>
                </a:solidFill>
                <a:cs typeface="Calibri" panose="020F0502020204030204" pitchFamily="34" charset="0"/>
              </a:rPr>
              <a:t>εμπορική δραστηριότητα</a:t>
            </a:r>
            <a:r>
              <a:rPr lang="el-GR" sz="1600" dirty="0">
                <a:solidFill>
                  <a:srgbClr val="002060"/>
                </a:solidFill>
                <a:cs typeface="Calibri" panose="020F0502020204030204" pitchFamily="34" charset="0"/>
              </a:rPr>
              <a:t>, ενώ ακολουθούν με ποσοστό 25,7% οι επιχειρήσεις στην Μεταποίηση και με 8,7% στον τομέα των Κατασκευών </a:t>
            </a:r>
            <a:r>
              <a:rPr lang="en-US" sz="1600" dirty="0">
                <a:solidFill>
                  <a:srgbClr val="002060"/>
                </a:solidFill>
                <a:cs typeface="Calibri" panose="020F0502020204030204" pitchFamily="34" charset="0"/>
              </a:rPr>
              <a:t>– Real Estate.</a:t>
            </a:r>
            <a:endParaRPr lang="el-GR" sz="1600" dirty="0">
              <a:solidFill>
                <a:srgbClr val="002060"/>
              </a:solidFill>
              <a:cs typeface="Calibri" panose="020F0502020204030204" pitchFamily="34" charset="0"/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00000000-0008-0000-0000-000006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80205886"/>
              </p:ext>
            </p:extLst>
          </p:nvPr>
        </p:nvGraphicFramePr>
        <p:xfrm>
          <a:off x="730152" y="2276872"/>
          <a:ext cx="7802288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361273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CFB6D3-009D-453C-B4EC-FA32B0BE092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7086600" y="6356350"/>
            <a:ext cx="2057400" cy="365125"/>
          </a:xfrm>
        </p:spPr>
        <p:txBody>
          <a:bodyPr/>
          <a:lstStyle/>
          <a:p>
            <a:fld id="{B93E2147-600F-409E-89E1-9E5745A4735F}" type="slidenum">
              <a:rPr lang="en-US" smtClean="0"/>
              <a:t>16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3B2110-DDCA-4CB1-ABB2-AD1E5521FB0C}"/>
              </a:ext>
            </a:extLst>
          </p:cNvPr>
          <p:cNvSpPr txBox="1"/>
          <p:nvPr/>
        </p:nvSpPr>
        <p:spPr>
          <a:xfrm>
            <a:off x="539552" y="476672"/>
            <a:ext cx="684076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l-GR" sz="2000" b="1" dirty="0">
                <a:solidFill>
                  <a:srgbClr val="0020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Περιοδική Έρευνα Συγκυρίας – Δημογραφικά Χαρακτηριστικά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9736579-B9ED-44B3-BA12-F5E2CDFA37EC}"/>
              </a:ext>
            </a:extLst>
          </p:cNvPr>
          <p:cNvSpPr txBox="1"/>
          <p:nvPr/>
        </p:nvSpPr>
        <p:spPr>
          <a:xfrm>
            <a:off x="730152" y="1196752"/>
            <a:ext cx="765827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GB" sz="1600" dirty="0">
                <a:solidFill>
                  <a:srgbClr val="002060"/>
                </a:solidFill>
                <a:cs typeface="Calibri" panose="020F0502020204030204" pitchFamily="34" charset="0"/>
              </a:rPr>
              <a:t>T</a:t>
            </a:r>
            <a:r>
              <a:rPr lang="el-GR" sz="1600" dirty="0">
                <a:solidFill>
                  <a:srgbClr val="002060"/>
                </a:solidFill>
                <a:cs typeface="Calibri" panose="020F0502020204030204" pitchFamily="34" charset="0"/>
              </a:rPr>
              <a:t>ο 46,7% των επιχειρήσεων του δείγματος εδρεύει στην Περιφερειακή Ενότητα </a:t>
            </a:r>
            <a:r>
              <a:rPr lang="el-GR" sz="1600" b="1" dirty="0">
                <a:solidFill>
                  <a:srgbClr val="002060"/>
                </a:solidFill>
                <a:cs typeface="Calibri" panose="020F0502020204030204" pitchFamily="34" charset="0"/>
              </a:rPr>
              <a:t>Αχαΐας</a:t>
            </a:r>
            <a:r>
              <a:rPr lang="el-GR" sz="1600" dirty="0">
                <a:solidFill>
                  <a:srgbClr val="002060"/>
                </a:solidFill>
                <a:cs typeface="Calibri" panose="020F0502020204030204" pitchFamily="34" charset="0"/>
              </a:rPr>
              <a:t>. Ακολουθεί η Περιφερειακή Ενότητα </a:t>
            </a:r>
            <a:r>
              <a:rPr lang="el-GR" sz="1600" b="1" dirty="0">
                <a:solidFill>
                  <a:srgbClr val="002060"/>
                </a:solidFill>
                <a:cs typeface="Calibri" panose="020F0502020204030204" pitchFamily="34" charset="0"/>
              </a:rPr>
              <a:t>Αιτωλοακαρνανίας </a:t>
            </a:r>
            <a:r>
              <a:rPr lang="el-GR" sz="1600" dirty="0">
                <a:solidFill>
                  <a:srgbClr val="002060"/>
                </a:solidFill>
                <a:cs typeface="Calibri" panose="020F0502020204030204" pitchFamily="34" charset="0"/>
              </a:rPr>
              <a:t>με 33,3% και της </a:t>
            </a:r>
            <a:r>
              <a:rPr lang="el-GR" sz="1600" b="1" dirty="0">
                <a:solidFill>
                  <a:srgbClr val="002060"/>
                </a:solidFill>
                <a:cs typeface="Calibri" panose="020F0502020204030204" pitchFamily="34" charset="0"/>
              </a:rPr>
              <a:t>Ηλείας </a:t>
            </a:r>
            <a:r>
              <a:rPr lang="el-GR" sz="1600" dirty="0">
                <a:solidFill>
                  <a:srgbClr val="002060"/>
                </a:solidFill>
                <a:cs typeface="Calibri" panose="020F0502020204030204" pitchFamily="34" charset="0"/>
              </a:rPr>
              <a:t>με 20%.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C83B30F-F1CA-4302-AEE1-F7BC4FCF1B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0230" y="2023750"/>
            <a:ext cx="5464098" cy="2989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308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CFB6D3-009D-453C-B4EC-FA32B0BE092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7086600" y="6356350"/>
            <a:ext cx="2057400" cy="365125"/>
          </a:xfrm>
        </p:spPr>
        <p:txBody>
          <a:bodyPr/>
          <a:lstStyle/>
          <a:p>
            <a:fld id="{B93E2147-600F-409E-89E1-9E5745A4735F}" type="slidenum">
              <a:rPr lang="en-US" smtClean="0"/>
              <a:t>17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3B2110-DDCA-4CB1-ABB2-AD1E5521FB0C}"/>
              </a:ext>
            </a:extLst>
          </p:cNvPr>
          <p:cNvSpPr txBox="1"/>
          <p:nvPr/>
        </p:nvSpPr>
        <p:spPr>
          <a:xfrm>
            <a:off x="539552" y="476672"/>
            <a:ext cx="633670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l-GR" sz="2000" b="1" dirty="0">
                <a:solidFill>
                  <a:srgbClr val="0020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Περιοδική Έρευνα Συγκυρίας – Φυσιογνωμία επιχείρησης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45E356-1C79-48C2-A8AD-0E0ACD01B007}"/>
              </a:ext>
            </a:extLst>
          </p:cNvPr>
          <p:cNvSpPr txBox="1"/>
          <p:nvPr/>
        </p:nvSpPr>
        <p:spPr>
          <a:xfrm>
            <a:off x="730152" y="1196752"/>
            <a:ext cx="765827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GB" sz="1600" dirty="0">
                <a:solidFill>
                  <a:srgbClr val="002060"/>
                </a:solidFill>
                <a:cs typeface="Calibri" panose="020F0502020204030204" pitchFamily="34" charset="0"/>
              </a:rPr>
              <a:t>T</a:t>
            </a:r>
            <a:r>
              <a:rPr lang="el-GR" sz="1600" dirty="0">
                <a:solidFill>
                  <a:srgbClr val="002060"/>
                </a:solidFill>
                <a:cs typeface="Calibri" panose="020F0502020204030204" pitchFamily="34" charset="0"/>
              </a:rPr>
              <a:t>ο 71,5% του δείγματος διαθέτει πλήρως </a:t>
            </a:r>
            <a:r>
              <a:rPr lang="el-GR" sz="1600" b="1" dirty="0">
                <a:solidFill>
                  <a:srgbClr val="002060"/>
                </a:solidFill>
                <a:cs typeface="Calibri" panose="020F0502020204030204" pitchFamily="34" charset="0"/>
              </a:rPr>
              <a:t>ηλεκτρονικές διαδικασίες στις συναλλαγές</a:t>
            </a:r>
            <a:r>
              <a:rPr lang="en-GB" sz="1600" dirty="0">
                <a:solidFill>
                  <a:srgbClr val="002060"/>
                </a:solidFill>
                <a:cs typeface="Calibri" panose="020F0502020204030204" pitchFamily="34" charset="0"/>
              </a:rPr>
              <a:t>.</a:t>
            </a:r>
            <a:endParaRPr lang="el-GR" sz="1600" dirty="0">
              <a:solidFill>
                <a:srgbClr val="002060"/>
              </a:solidFill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11A15F7-4DB7-455A-8AD2-1F23663FA5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3" y="2204864"/>
            <a:ext cx="6048672" cy="3099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3116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CFB6D3-009D-453C-B4EC-FA32B0BE092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7086600" y="6356350"/>
            <a:ext cx="2057400" cy="365125"/>
          </a:xfrm>
        </p:spPr>
        <p:txBody>
          <a:bodyPr/>
          <a:lstStyle/>
          <a:p>
            <a:fld id="{B93E2147-600F-409E-89E1-9E5745A4735F}" type="slidenum">
              <a:rPr lang="en-US" smtClean="0"/>
              <a:t>18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3B2110-DDCA-4CB1-ABB2-AD1E5521FB0C}"/>
              </a:ext>
            </a:extLst>
          </p:cNvPr>
          <p:cNvSpPr txBox="1"/>
          <p:nvPr/>
        </p:nvSpPr>
        <p:spPr>
          <a:xfrm>
            <a:off x="539552" y="476672"/>
            <a:ext cx="654704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l-GR" sz="2000" b="1" dirty="0">
                <a:solidFill>
                  <a:srgbClr val="0020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Περιοδική Έρευνα Συγκυρίας – Φυσιογνωμία επιχείρησης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45E356-1C79-48C2-A8AD-0E0ACD01B007}"/>
              </a:ext>
            </a:extLst>
          </p:cNvPr>
          <p:cNvSpPr txBox="1"/>
          <p:nvPr/>
        </p:nvSpPr>
        <p:spPr>
          <a:xfrm>
            <a:off x="730153" y="1196752"/>
            <a:ext cx="765827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altLang="el-GR" sz="1600" dirty="0">
                <a:solidFill>
                  <a:srgbClr val="002060"/>
                </a:solidFill>
                <a:cs typeface="Calibri" panose="020F0502020204030204" pitchFamily="34" charset="0"/>
              </a:rPr>
              <a:t>T</a:t>
            </a:r>
            <a:r>
              <a:rPr lang="el-GR" altLang="el-GR" sz="1600" dirty="0">
                <a:solidFill>
                  <a:srgbClr val="002060"/>
                </a:solidFill>
                <a:cs typeface="Calibri" panose="020F0502020204030204" pitchFamily="34" charset="0"/>
              </a:rPr>
              <a:t>ο 11,1% των επιχειρήσεων</a:t>
            </a:r>
            <a:r>
              <a:rPr lang="en-US" altLang="el-GR" sz="1600" dirty="0">
                <a:solidFill>
                  <a:srgbClr val="002060"/>
                </a:solidFill>
                <a:cs typeface="Calibri" panose="020F0502020204030204" pitchFamily="34" charset="0"/>
              </a:rPr>
              <a:t> </a:t>
            </a:r>
            <a:r>
              <a:rPr lang="el-GR" altLang="el-GR" sz="1600" dirty="0">
                <a:solidFill>
                  <a:srgbClr val="002060"/>
                </a:solidFill>
                <a:cs typeface="Calibri" panose="020F0502020204030204" pitchFamily="34" charset="0"/>
              </a:rPr>
              <a:t>διαθέτουν </a:t>
            </a:r>
            <a:r>
              <a:rPr lang="el-GR" altLang="el-GR" sz="1600" b="1" dirty="0">
                <a:solidFill>
                  <a:srgbClr val="002060"/>
                </a:solidFill>
                <a:cs typeface="Calibri" panose="020F0502020204030204" pitchFamily="34" charset="0"/>
              </a:rPr>
              <a:t>τμήμα έρευνας και ανάπτυξης προϊόντων </a:t>
            </a:r>
            <a:r>
              <a:rPr lang="el-GR" altLang="el-GR" sz="1600" dirty="0">
                <a:solidFill>
                  <a:srgbClr val="002060"/>
                </a:solidFill>
                <a:cs typeface="Calibri" panose="020F0502020204030204" pitchFamily="34" charset="0"/>
              </a:rPr>
              <a:t>ή </a:t>
            </a:r>
            <a:r>
              <a:rPr lang="el-GR" altLang="el-GR" sz="1600" b="1" dirty="0">
                <a:solidFill>
                  <a:srgbClr val="002060"/>
                </a:solidFill>
                <a:cs typeface="Calibri" panose="020F0502020204030204" pitchFamily="34" charset="0"/>
              </a:rPr>
              <a:t>υπηρεσιών </a:t>
            </a:r>
            <a:r>
              <a:rPr lang="el-GR" altLang="el-GR" sz="1600" dirty="0">
                <a:solidFill>
                  <a:srgbClr val="002060"/>
                </a:solidFill>
                <a:cs typeface="Calibri" panose="020F0502020204030204" pitchFamily="34" charset="0"/>
              </a:rPr>
              <a:t>στην επιχείρηση.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l-GR" sz="1600" dirty="0">
                <a:solidFill>
                  <a:srgbClr val="002060"/>
                </a:solidFill>
                <a:cs typeface="Calibri" panose="020F0502020204030204" pitchFamily="34" charset="0"/>
              </a:rPr>
              <a:t>Το 97,2% των επιχειρήσεων είναι </a:t>
            </a:r>
            <a:r>
              <a:rPr lang="el-GR" sz="1600" b="1" dirty="0">
                <a:solidFill>
                  <a:srgbClr val="002060"/>
                </a:solidFill>
                <a:cs typeface="Calibri" panose="020F0502020204030204" pitchFamily="34" charset="0"/>
              </a:rPr>
              <a:t>αυτόνομες</a:t>
            </a:r>
            <a:r>
              <a:rPr lang="el-GR" sz="1600" dirty="0">
                <a:solidFill>
                  <a:srgbClr val="002060"/>
                </a:solidFill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23AAD87-2F55-4805-AB23-5F28DE0125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153" y="2347719"/>
            <a:ext cx="3761558" cy="272514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B6EE941-33E2-476A-8AEA-23B3155EA4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1711" y="2276872"/>
            <a:ext cx="4212701" cy="2725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2147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CFB6D3-009D-453C-B4EC-FA32B0BE092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7086600" y="6356350"/>
            <a:ext cx="2057400" cy="365125"/>
          </a:xfrm>
        </p:spPr>
        <p:txBody>
          <a:bodyPr/>
          <a:lstStyle/>
          <a:p>
            <a:fld id="{B93E2147-600F-409E-89E1-9E5745A4735F}" type="slidenum">
              <a:rPr lang="en-US" smtClean="0"/>
              <a:t>19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3B2110-DDCA-4CB1-ABB2-AD1E5521FB0C}"/>
              </a:ext>
            </a:extLst>
          </p:cNvPr>
          <p:cNvSpPr txBox="1"/>
          <p:nvPr/>
        </p:nvSpPr>
        <p:spPr>
          <a:xfrm>
            <a:off x="539552" y="476672"/>
            <a:ext cx="576064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l-GR" sz="2000" b="1" dirty="0">
                <a:solidFill>
                  <a:srgbClr val="0020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Περιοδική Έρευνα Συγκυρίας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45E356-1C79-48C2-A8AD-0E0ACD01B007}"/>
              </a:ext>
            </a:extLst>
          </p:cNvPr>
          <p:cNvSpPr txBox="1"/>
          <p:nvPr/>
        </p:nvSpPr>
        <p:spPr>
          <a:xfrm>
            <a:off x="683568" y="1144032"/>
            <a:ext cx="765827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l-GR" sz="1600" dirty="0">
                <a:solidFill>
                  <a:srgbClr val="002060"/>
                </a:solidFill>
                <a:cs typeface="Calibri" panose="020F0502020204030204" pitchFamily="34" charset="0"/>
              </a:rPr>
              <a:t>Η πλειοψηφία των επιχειρήσεων (90,3%) </a:t>
            </a:r>
            <a:r>
              <a:rPr lang="el-GR" sz="1600" b="1" dirty="0">
                <a:solidFill>
                  <a:srgbClr val="002060"/>
                </a:solidFill>
                <a:cs typeface="Calibri" panose="020F0502020204030204" pitchFamily="34" charset="0"/>
              </a:rPr>
              <a:t>δεν έχει πραγματοποίησε πωλήσεις σε πελάτες του εξωτερικού</a:t>
            </a:r>
            <a:r>
              <a:rPr lang="el-GR" sz="1600" dirty="0">
                <a:solidFill>
                  <a:srgbClr val="002060"/>
                </a:solidFill>
                <a:cs typeface="Calibri" panose="020F0502020204030204" pitchFamily="34" charset="0"/>
              </a:rPr>
              <a:t> το 2020.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49B2302-6155-40B5-AE5D-0E929AFDE3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5006" y="1844824"/>
            <a:ext cx="6693988" cy="3562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18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8A67208C-CB09-4119-9A9F-0EC8C4EF44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-99392"/>
            <a:ext cx="5544616" cy="423778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9F674F0-2B3A-4E53-9EA5-9484B87C282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48680"/>
            <a:ext cx="1031851" cy="108012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463A83B-1EB2-4A3A-A52B-544C9B3DF1D2}"/>
              </a:ext>
            </a:extLst>
          </p:cNvPr>
          <p:cNvSpPr/>
          <p:nvPr/>
        </p:nvSpPr>
        <p:spPr>
          <a:xfrm>
            <a:off x="-36004" y="4423831"/>
            <a:ext cx="9144000" cy="864096"/>
          </a:xfrm>
          <a:prstGeom prst="rect">
            <a:avLst/>
          </a:prstGeom>
          <a:solidFill>
            <a:srgbClr val="0F38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l-GR" sz="2800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Βασικά Οικονομικά Μεγέθη Περιφέρειας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B67492B-6AD5-47DB-A1BA-86C84AEAB239}"/>
              </a:ext>
            </a:extLst>
          </p:cNvPr>
          <p:cNvGrpSpPr/>
          <p:nvPr/>
        </p:nvGrpSpPr>
        <p:grpSpPr>
          <a:xfrm>
            <a:off x="971600" y="5661248"/>
            <a:ext cx="7289750" cy="1008112"/>
            <a:chOff x="58675" y="5528311"/>
            <a:chExt cx="8343282" cy="1193165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3802C0A-952F-4C6C-AA5A-43ED47ED52F6}"/>
                </a:ext>
              </a:extLst>
            </p:cNvPr>
            <p:cNvPicPr/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75" y="5528311"/>
              <a:ext cx="1247140" cy="11931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4717B9A-BB66-45FE-A16D-282B406F5641}"/>
                </a:ext>
              </a:extLst>
            </p:cNvPr>
            <p:cNvPicPr/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4707" y="5952173"/>
              <a:ext cx="4181475" cy="34353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4502F2DF-46D3-45F6-AF54-B01A34C98B06}"/>
                </a:ext>
              </a:extLst>
            </p:cNvPr>
            <p:cNvPicPr/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9082" y="5691188"/>
              <a:ext cx="1412875" cy="847725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8627398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CFB6D3-009D-453C-B4EC-FA32B0BE092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7086600" y="6356350"/>
            <a:ext cx="2057400" cy="365125"/>
          </a:xfrm>
        </p:spPr>
        <p:txBody>
          <a:bodyPr/>
          <a:lstStyle/>
          <a:p>
            <a:fld id="{B93E2147-600F-409E-89E1-9E5745A4735F}" type="slidenum">
              <a:rPr lang="en-US" smtClean="0"/>
              <a:t>20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3B2110-DDCA-4CB1-ABB2-AD1E5521FB0C}"/>
              </a:ext>
            </a:extLst>
          </p:cNvPr>
          <p:cNvSpPr txBox="1"/>
          <p:nvPr/>
        </p:nvSpPr>
        <p:spPr>
          <a:xfrm>
            <a:off x="539552" y="476672"/>
            <a:ext cx="576064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l-GR" sz="2000" b="1" dirty="0">
                <a:solidFill>
                  <a:srgbClr val="0020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Περιοδική Έρευνα Συγκυρίας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45E356-1C79-48C2-A8AD-0E0ACD01B007}"/>
              </a:ext>
            </a:extLst>
          </p:cNvPr>
          <p:cNvSpPr txBox="1"/>
          <p:nvPr/>
        </p:nvSpPr>
        <p:spPr>
          <a:xfrm>
            <a:off x="730152" y="1196752"/>
            <a:ext cx="765827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l-GR" sz="1600" dirty="0">
                <a:solidFill>
                  <a:srgbClr val="002060"/>
                </a:solidFill>
                <a:cs typeface="Calibri" panose="020F0502020204030204" pitchFamily="34" charset="0"/>
              </a:rPr>
              <a:t>Η συντριπτική πλειοψηφία εξάγει σε χώρες της Ευρώπης (76%) και ακολουθούν η Αυστραλία (14%) και αμέσως μετά η Αμερική (10%).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831F30A-7802-4AEC-9E2F-7B7708EFB2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262" y="1916832"/>
            <a:ext cx="7419475" cy="3014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0383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00000000-0008-0000-0400-000005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24807678"/>
              </p:ext>
            </p:extLst>
          </p:nvPr>
        </p:nvGraphicFramePr>
        <p:xfrm>
          <a:off x="899592" y="1844824"/>
          <a:ext cx="7056784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CFB6D3-009D-453C-B4EC-FA32B0BE092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7086600" y="6356350"/>
            <a:ext cx="2057400" cy="365125"/>
          </a:xfrm>
        </p:spPr>
        <p:txBody>
          <a:bodyPr/>
          <a:lstStyle/>
          <a:p>
            <a:fld id="{B93E2147-600F-409E-89E1-9E5745A4735F}" type="slidenum">
              <a:rPr lang="en-US" smtClean="0"/>
              <a:t>21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3B2110-DDCA-4CB1-ABB2-AD1E5521FB0C}"/>
              </a:ext>
            </a:extLst>
          </p:cNvPr>
          <p:cNvSpPr txBox="1"/>
          <p:nvPr/>
        </p:nvSpPr>
        <p:spPr>
          <a:xfrm>
            <a:off x="539552" y="476672"/>
            <a:ext cx="576064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l-GR" sz="2000" b="1" dirty="0">
                <a:solidFill>
                  <a:srgbClr val="0020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Περιοδική Έρευνα Συγκυρίας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45E356-1C79-48C2-A8AD-0E0ACD01B007}"/>
              </a:ext>
            </a:extLst>
          </p:cNvPr>
          <p:cNvSpPr txBox="1"/>
          <p:nvPr/>
        </p:nvSpPr>
        <p:spPr>
          <a:xfrm>
            <a:off x="742864" y="1124744"/>
            <a:ext cx="765827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l-GR" altLang="el-GR" sz="1600" dirty="0">
                <a:solidFill>
                  <a:srgbClr val="002060"/>
                </a:solidFill>
                <a:cs typeface="Calibri" panose="020F0502020204030204" pitchFamily="34" charset="0"/>
              </a:rPr>
              <a:t>Το 69% των συμμετεχόντων στην έρευνα δήλωσε ότι δεν πραγματοποίησε </a:t>
            </a:r>
            <a:r>
              <a:rPr lang="el-GR" altLang="el-GR" sz="1600" b="1" dirty="0">
                <a:solidFill>
                  <a:srgbClr val="002060"/>
                </a:solidFill>
                <a:cs typeface="Calibri" panose="020F0502020204030204" pitchFamily="34" charset="0"/>
              </a:rPr>
              <a:t>επενδυτικές δαπάνες </a:t>
            </a:r>
            <a:r>
              <a:rPr lang="el-GR" altLang="el-GR" sz="1600" dirty="0">
                <a:solidFill>
                  <a:srgbClr val="002060"/>
                </a:solidFill>
                <a:cs typeface="Calibri" panose="020F0502020204030204" pitchFamily="34" charset="0"/>
              </a:rPr>
              <a:t>το 2020.</a:t>
            </a:r>
            <a:endParaRPr lang="el-GR" sz="1600" dirty="0">
              <a:solidFill>
                <a:srgbClr val="002060"/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12170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CFB6D3-009D-453C-B4EC-FA32B0BE092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7086600" y="6356350"/>
            <a:ext cx="2057400" cy="365125"/>
          </a:xfrm>
        </p:spPr>
        <p:txBody>
          <a:bodyPr/>
          <a:lstStyle/>
          <a:p>
            <a:fld id="{B93E2147-600F-409E-89E1-9E5745A4735F}" type="slidenum">
              <a:rPr lang="en-US" smtClean="0"/>
              <a:t>22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3B2110-DDCA-4CB1-ABB2-AD1E5521FB0C}"/>
              </a:ext>
            </a:extLst>
          </p:cNvPr>
          <p:cNvSpPr txBox="1"/>
          <p:nvPr/>
        </p:nvSpPr>
        <p:spPr>
          <a:xfrm>
            <a:off x="539552" y="476672"/>
            <a:ext cx="576064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l-GR" sz="2000" b="1" dirty="0">
                <a:solidFill>
                  <a:srgbClr val="0020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Περιοδική Έρευνα Συγκυρίας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45E356-1C79-48C2-A8AD-0E0ACD01B007}"/>
              </a:ext>
            </a:extLst>
          </p:cNvPr>
          <p:cNvSpPr txBox="1"/>
          <p:nvPr/>
        </p:nvSpPr>
        <p:spPr>
          <a:xfrm>
            <a:off x="730152" y="1196752"/>
            <a:ext cx="765827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l-GR" sz="1600" dirty="0">
                <a:solidFill>
                  <a:srgbClr val="002060"/>
                </a:solidFill>
                <a:cs typeface="Calibri" panose="020F0502020204030204" pitchFamily="34" charset="0"/>
              </a:rPr>
              <a:t>Η πλειοψηφία των επιχειρήσεων εκτιμούν ότι οι </a:t>
            </a:r>
            <a:r>
              <a:rPr lang="el-GR" sz="1600" b="1" dirty="0">
                <a:solidFill>
                  <a:srgbClr val="002060"/>
                </a:solidFill>
                <a:cs typeface="Calibri" panose="020F0502020204030204" pitchFamily="34" charset="0"/>
              </a:rPr>
              <a:t>πωλήσεις</a:t>
            </a:r>
            <a:r>
              <a:rPr lang="el-GR" sz="1600" dirty="0">
                <a:solidFill>
                  <a:srgbClr val="002060"/>
                </a:solidFill>
                <a:cs typeface="Calibri" panose="020F0502020204030204" pitchFamily="34" charset="0"/>
              </a:rPr>
              <a:t> τους στο τρίμηνο αναφοράς ήταν σταθερές και προσδοκούν ότι θα παραμείνουν σταθερές και στο επόμενο τρίμηνο.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CA9A4E7-8059-4F1D-ADBF-5581CC3C718A}"/>
              </a:ext>
            </a:extLst>
          </p:cNvPr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260000" y="2160000"/>
            <a:ext cx="6120000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5206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CFB6D3-009D-453C-B4EC-FA32B0BE092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7086600" y="6356350"/>
            <a:ext cx="2057400" cy="365125"/>
          </a:xfrm>
        </p:spPr>
        <p:txBody>
          <a:bodyPr/>
          <a:lstStyle/>
          <a:p>
            <a:fld id="{B93E2147-600F-409E-89E1-9E5745A4735F}" type="slidenum">
              <a:rPr lang="en-US" smtClean="0"/>
              <a:t>23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3B2110-DDCA-4CB1-ABB2-AD1E5521FB0C}"/>
              </a:ext>
            </a:extLst>
          </p:cNvPr>
          <p:cNvSpPr txBox="1"/>
          <p:nvPr/>
        </p:nvSpPr>
        <p:spPr>
          <a:xfrm>
            <a:off x="539552" y="476672"/>
            <a:ext cx="576064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l-GR" sz="2000" b="1" dirty="0">
                <a:solidFill>
                  <a:srgbClr val="0020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Περιοδική Έρευνα Συγκυρίας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45E356-1C79-48C2-A8AD-0E0ACD01B007}"/>
              </a:ext>
            </a:extLst>
          </p:cNvPr>
          <p:cNvSpPr txBox="1"/>
          <p:nvPr/>
        </p:nvSpPr>
        <p:spPr>
          <a:xfrm>
            <a:off x="730151" y="1105689"/>
            <a:ext cx="765827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l-GR" altLang="el-GR" sz="1600" dirty="0">
                <a:solidFill>
                  <a:srgbClr val="002060"/>
                </a:solidFill>
                <a:cs typeface="Calibri" panose="020F0502020204030204" pitchFamily="34" charset="0"/>
              </a:rPr>
              <a:t>Πολύ υψηλό διαμορφώνεται το ποσοστό των επιχειρήσεων που αναμένουν ότι δε θα μεταβληθεί ο </a:t>
            </a:r>
            <a:r>
              <a:rPr lang="el-GR" altLang="el-GR" sz="1600" b="1" dirty="0">
                <a:solidFill>
                  <a:srgbClr val="002060"/>
                </a:solidFill>
                <a:cs typeface="Calibri" panose="020F0502020204030204" pitchFamily="34" charset="0"/>
              </a:rPr>
              <a:t>αριθμός των θέσεων απασχόλησης </a:t>
            </a:r>
            <a:r>
              <a:rPr lang="el-GR" altLang="el-GR" sz="1600" dirty="0">
                <a:solidFill>
                  <a:srgbClr val="002060"/>
                </a:solidFill>
                <a:cs typeface="Calibri" panose="020F0502020204030204" pitchFamily="34" charset="0"/>
              </a:rPr>
              <a:t>(93,7%) τους.</a:t>
            </a:r>
            <a:endParaRPr lang="el-GR" sz="1600" dirty="0">
              <a:solidFill>
                <a:srgbClr val="002060"/>
              </a:solidFill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D205D92-7603-4728-8088-CBAF7D7B1E98}"/>
              </a:ext>
            </a:extLst>
          </p:cNvPr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260000" y="2160000"/>
            <a:ext cx="6120000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1205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CFB6D3-009D-453C-B4EC-FA32B0BE092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7086600" y="6356350"/>
            <a:ext cx="2057400" cy="365125"/>
          </a:xfrm>
        </p:spPr>
        <p:txBody>
          <a:bodyPr/>
          <a:lstStyle/>
          <a:p>
            <a:fld id="{B93E2147-600F-409E-89E1-9E5745A4735F}" type="slidenum">
              <a:rPr lang="en-US" smtClean="0"/>
              <a:t>24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3B2110-DDCA-4CB1-ABB2-AD1E5521FB0C}"/>
              </a:ext>
            </a:extLst>
          </p:cNvPr>
          <p:cNvSpPr txBox="1"/>
          <p:nvPr/>
        </p:nvSpPr>
        <p:spPr>
          <a:xfrm>
            <a:off x="539552" y="476672"/>
            <a:ext cx="576064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l-GR" sz="2000" b="1" dirty="0">
                <a:solidFill>
                  <a:srgbClr val="0020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Περιοδική Έρευνα Συγκυρίας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45E356-1C79-48C2-A8AD-0E0ACD01B007}"/>
              </a:ext>
            </a:extLst>
          </p:cNvPr>
          <p:cNvSpPr txBox="1"/>
          <p:nvPr/>
        </p:nvSpPr>
        <p:spPr>
          <a:xfrm>
            <a:off x="730152" y="1196752"/>
            <a:ext cx="765827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l-GR" sz="1600" dirty="0">
                <a:solidFill>
                  <a:srgbClr val="002060"/>
                </a:solidFill>
                <a:cs typeface="Calibri" panose="020F0502020204030204" pitchFamily="34" charset="0"/>
              </a:rPr>
              <a:t>Η πλειοψηφία των επιχειρήσεων που πραγματοποίησαν επενδύσεις θεωρούν ότι οι επενδυτικές τους δαπάνες θα παραμείνουν σταθερές (92%).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DEA4552-CCAD-450F-BFAB-2B3E4490511D}"/>
              </a:ext>
            </a:extLst>
          </p:cNvPr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260000" y="2160000"/>
            <a:ext cx="6120000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85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CFB6D3-009D-453C-B4EC-FA32B0BE092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7086600" y="6356350"/>
            <a:ext cx="2057400" cy="365125"/>
          </a:xfrm>
        </p:spPr>
        <p:txBody>
          <a:bodyPr/>
          <a:lstStyle/>
          <a:p>
            <a:fld id="{B93E2147-600F-409E-89E1-9E5745A4735F}" type="slidenum">
              <a:rPr lang="en-US" smtClean="0"/>
              <a:t>25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3B2110-DDCA-4CB1-ABB2-AD1E5521FB0C}"/>
              </a:ext>
            </a:extLst>
          </p:cNvPr>
          <p:cNvSpPr txBox="1"/>
          <p:nvPr/>
        </p:nvSpPr>
        <p:spPr>
          <a:xfrm>
            <a:off x="539552" y="476672"/>
            <a:ext cx="576064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l-GR" sz="2000" b="1" dirty="0">
                <a:solidFill>
                  <a:srgbClr val="0020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Περιοδική Έρευνα Συγκυρίας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45E356-1C79-48C2-A8AD-0E0ACD01B007}"/>
              </a:ext>
            </a:extLst>
          </p:cNvPr>
          <p:cNvSpPr txBox="1"/>
          <p:nvPr/>
        </p:nvSpPr>
        <p:spPr>
          <a:xfrm>
            <a:off x="730152" y="1196752"/>
            <a:ext cx="765827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l-GR" sz="1600" dirty="0">
                <a:solidFill>
                  <a:srgbClr val="002060"/>
                </a:solidFill>
                <a:cs typeface="Calibri" panose="020F0502020204030204" pitchFamily="34" charset="0"/>
              </a:rPr>
              <a:t>Πτωτικά κινήθηκε το </a:t>
            </a:r>
            <a:r>
              <a:rPr lang="el-GR" sz="1600" b="1" dirty="0">
                <a:solidFill>
                  <a:srgbClr val="002060"/>
                </a:solidFill>
                <a:cs typeface="Calibri" panose="020F0502020204030204" pitchFamily="34" charset="0"/>
              </a:rPr>
              <a:t>επίπεδο ρευστότητας </a:t>
            </a:r>
            <a:r>
              <a:rPr lang="el-GR" sz="1600" dirty="0">
                <a:solidFill>
                  <a:srgbClr val="002060"/>
                </a:solidFill>
                <a:cs typeface="Calibri" panose="020F0502020204030204" pitchFamily="34" charset="0"/>
              </a:rPr>
              <a:t>των επιχειρήσεων για το τρίμηνο διεξαγωγής της έρευνας με το 47% των επιχειρήσεων να δηλώνει ότι επιδεινώθηκαν οι συνθήκες ρευστότητας τους.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102002F-7FB4-4CA2-B79C-BA269D728D51}"/>
              </a:ext>
            </a:extLst>
          </p:cNvPr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260000" y="2160000"/>
            <a:ext cx="6120000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1973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CFB6D3-009D-453C-B4EC-FA32B0BE092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7086600" y="6356350"/>
            <a:ext cx="2057400" cy="365125"/>
          </a:xfrm>
        </p:spPr>
        <p:txBody>
          <a:bodyPr/>
          <a:lstStyle/>
          <a:p>
            <a:fld id="{B93E2147-600F-409E-89E1-9E5745A4735F}" type="slidenum">
              <a:rPr lang="en-US" smtClean="0"/>
              <a:t>26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3B2110-DDCA-4CB1-ABB2-AD1E5521FB0C}"/>
              </a:ext>
            </a:extLst>
          </p:cNvPr>
          <p:cNvSpPr txBox="1"/>
          <p:nvPr/>
        </p:nvSpPr>
        <p:spPr>
          <a:xfrm>
            <a:off x="539552" y="476672"/>
            <a:ext cx="576064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l-GR" sz="2000" b="1" dirty="0">
                <a:solidFill>
                  <a:srgbClr val="0020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Περιοδική Έρευνα Συγκυρίας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45E356-1C79-48C2-A8AD-0E0ACD01B007}"/>
              </a:ext>
            </a:extLst>
          </p:cNvPr>
          <p:cNvSpPr txBox="1"/>
          <p:nvPr/>
        </p:nvSpPr>
        <p:spPr>
          <a:xfrm>
            <a:off x="539552" y="1052736"/>
            <a:ext cx="765827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l-GR" altLang="el-GR" sz="1600" dirty="0">
                <a:solidFill>
                  <a:srgbClr val="002060"/>
                </a:solidFill>
                <a:cs typeface="Calibri" panose="020F0502020204030204" pitchFamily="34" charset="0"/>
              </a:rPr>
              <a:t>Όσον αφορά τις εκτιμήσεις και προσδοκίες των επιχειρήσεων σχετικά με την </a:t>
            </a:r>
            <a:r>
              <a:rPr lang="el-GR" altLang="el-GR" sz="1600" b="1" dirty="0">
                <a:solidFill>
                  <a:srgbClr val="002060"/>
                </a:solidFill>
                <a:cs typeface="Calibri" panose="020F0502020204030204" pitchFamily="34" charset="0"/>
              </a:rPr>
              <a:t>τιμολογιακή πολιτική τους</a:t>
            </a:r>
            <a:r>
              <a:rPr lang="el-GR" altLang="el-GR" sz="1600" dirty="0">
                <a:solidFill>
                  <a:srgbClr val="002060"/>
                </a:solidFill>
                <a:cs typeface="Calibri" panose="020F0502020204030204" pitchFamily="34" charset="0"/>
              </a:rPr>
              <a:t>, η ουδέτερη επιλογή της «στασιμότητας των τιμών» επιλέχθηκε από το 54% του δείγματος. </a:t>
            </a:r>
            <a:endParaRPr lang="el-GR" sz="1600" dirty="0">
              <a:solidFill>
                <a:srgbClr val="002060"/>
              </a:solidFill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5D718B0-7CD4-4A24-A6E1-D11751C7C853}"/>
              </a:ext>
            </a:extLst>
          </p:cNvPr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260000" y="2160000"/>
            <a:ext cx="6120000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9288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CFB6D3-009D-453C-B4EC-FA32B0BE092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7086600" y="6356350"/>
            <a:ext cx="2057400" cy="365125"/>
          </a:xfrm>
        </p:spPr>
        <p:txBody>
          <a:bodyPr/>
          <a:lstStyle/>
          <a:p>
            <a:fld id="{B93E2147-600F-409E-89E1-9E5745A4735F}" type="slidenum">
              <a:rPr lang="en-US" smtClean="0"/>
              <a:t>27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3B2110-DDCA-4CB1-ABB2-AD1E5521FB0C}"/>
              </a:ext>
            </a:extLst>
          </p:cNvPr>
          <p:cNvSpPr txBox="1"/>
          <p:nvPr/>
        </p:nvSpPr>
        <p:spPr>
          <a:xfrm>
            <a:off x="539552" y="476672"/>
            <a:ext cx="576064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l-GR" sz="2000" b="1" dirty="0">
                <a:solidFill>
                  <a:srgbClr val="0020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Περιοδική Έρευνα Συγκυρίας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45E356-1C79-48C2-A8AD-0E0ACD01B007}"/>
              </a:ext>
            </a:extLst>
          </p:cNvPr>
          <p:cNvSpPr txBox="1"/>
          <p:nvPr/>
        </p:nvSpPr>
        <p:spPr>
          <a:xfrm>
            <a:off x="569805" y="1124744"/>
            <a:ext cx="765827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l-GR" altLang="el-GR" sz="1600" dirty="0">
                <a:solidFill>
                  <a:srgbClr val="002060"/>
                </a:solidFill>
                <a:cs typeface="Calibri" panose="020F0502020204030204" pitchFamily="34" charset="0"/>
              </a:rPr>
              <a:t>Το </a:t>
            </a:r>
            <a:r>
              <a:rPr lang="el-GR" altLang="el-GR" sz="1600" b="1" dirty="0">
                <a:solidFill>
                  <a:srgbClr val="002060"/>
                </a:solidFill>
                <a:cs typeface="Calibri" panose="020F0502020204030204" pitchFamily="34" charset="0"/>
              </a:rPr>
              <a:t>απαιτούμενο χρονικό διάστημα για την είσπραξη των απαιτήσεων </a:t>
            </a:r>
            <a:r>
              <a:rPr lang="el-GR" altLang="el-GR" sz="1600" dirty="0">
                <a:solidFill>
                  <a:srgbClr val="002060"/>
                </a:solidFill>
                <a:cs typeface="Calibri" panose="020F0502020204030204" pitchFamily="34" charset="0"/>
              </a:rPr>
              <a:t>εκτιμάται ότι θα παραμείνει στάσιμο καθώς το 76% επέλεξε την επιλογή της σταθερότητας.</a:t>
            </a:r>
            <a:endParaRPr lang="el-GR" sz="1600" dirty="0">
              <a:solidFill>
                <a:srgbClr val="002060"/>
              </a:solidFill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73A81E6-190D-43A3-874A-755217E60CEB}"/>
              </a:ext>
            </a:extLst>
          </p:cNvPr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260000" y="2160000"/>
            <a:ext cx="6120000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7935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CFB6D3-009D-453C-B4EC-FA32B0BE092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7086600" y="6356350"/>
            <a:ext cx="2057400" cy="365125"/>
          </a:xfrm>
        </p:spPr>
        <p:txBody>
          <a:bodyPr/>
          <a:lstStyle/>
          <a:p>
            <a:fld id="{B93E2147-600F-409E-89E1-9E5745A4735F}" type="slidenum">
              <a:rPr lang="en-US" smtClean="0"/>
              <a:t>28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3B2110-DDCA-4CB1-ABB2-AD1E5521FB0C}"/>
              </a:ext>
            </a:extLst>
          </p:cNvPr>
          <p:cNvSpPr txBox="1"/>
          <p:nvPr/>
        </p:nvSpPr>
        <p:spPr>
          <a:xfrm>
            <a:off x="539552" y="476672"/>
            <a:ext cx="576064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l-GR" sz="2000" b="1" dirty="0">
                <a:solidFill>
                  <a:srgbClr val="0020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Περιοδική Έρευνα Συγκυρίας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264DB4F-F0C0-4123-8C2A-C64B6B3ED0F3}"/>
              </a:ext>
            </a:extLst>
          </p:cNvPr>
          <p:cNvSpPr txBox="1"/>
          <p:nvPr/>
        </p:nvSpPr>
        <p:spPr>
          <a:xfrm>
            <a:off x="569805" y="1124744"/>
            <a:ext cx="765827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l-GR" sz="1600" dirty="0">
                <a:solidFill>
                  <a:srgbClr val="002060"/>
                </a:solidFill>
                <a:cs typeface="Calibri" panose="020F0502020204030204" pitchFamily="34" charset="0"/>
              </a:rPr>
              <a:t>Αντίστοιχη εικόνα παρουσίασε και το </a:t>
            </a:r>
            <a:r>
              <a:rPr lang="el-GR" sz="1600" b="1" dirty="0">
                <a:solidFill>
                  <a:srgbClr val="002060"/>
                </a:solidFill>
                <a:cs typeface="Calibri" panose="020F0502020204030204" pitchFamily="34" charset="0"/>
              </a:rPr>
              <a:t>χρονικό διάστημα είσπραξης απαιτήσεων.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851989B-99E3-419B-A983-FA82E61192EB}"/>
              </a:ext>
            </a:extLst>
          </p:cNvPr>
          <p:cNvPicPr preferRelativeResize="0"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260000" y="2160000"/>
            <a:ext cx="6120000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0325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CFB6D3-009D-453C-B4EC-FA32B0BE092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7086600" y="6356350"/>
            <a:ext cx="2057400" cy="365125"/>
          </a:xfrm>
        </p:spPr>
        <p:txBody>
          <a:bodyPr/>
          <a:lstStyle/>
          <a:p>
            <a:fld id="{B93E2147-600F-409E-89E1-9E5745A4735F}" type="slidenum">
              <a:rPr lang="en-US" smtClean="0"/>
              <a:t>29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3B2110-DDCA-4CB1-ABB2-AD1E5521FB0C}"/>
              </a:ext>
            </a:extLst>
          </p:cNvPr>
          <p:cNvSpPr txBox="1"/>
          <p:nvPr/>
        </p:nvSpPr>
        <p:spPr>
          <a:xfrm>
            <a:off x="539552" y="476672"/>
            <a:ext cx="576064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l-GR" sz="2000" b="1" dirty="0">
                <a:solidFill>
                  <a:srgbClr val="0020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Περιοδική Έρευνα Συγκυρίας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45E356-1C79-48C2-A8AD-0E0ACD01B007}"/>
              </a:ext>
            </a:extLst>
          </p:cNvPr>
          <p:cNvSpPr txBox="1"/>
          <p:nvPr/>
        </p:nvSpPr>
        <p:spPr>
          <a:xfrm>
            <a:off x="730152" y="1196752"/>
            <a:ext cx="765827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l-GR" altLang="el-GR" sz="1600" dirty="0">
                <a:solidFill>
                  <a:srgbClr val="002060"/>
                </a:solidFill>
                <a:cs typeface="Calibri" panose="020F0502020204030204" pitchFamily="34" charset="0"/>
              </a:rPr>
              <a:t>Βάσει της κατανομής των απαντήσεων η πλειοψηφία των συμμετεχόντων (67%) δηλώνουν «Λίγο» αισιόδοξοι </a:t>
            </a:r>
            <a:r>
              <a:rPr lang="el-GR" altLang="el-GR" sz="1600" b="1" dirty="0">
                <a:solidFill>
                  <a:srgbClr val="002060"/>
                </a:solidFill>
                <a:cs typeface="Calibri" panose="020F0502020204030204" pitchFamily="34" charset="0"/>
              </a:rPr>
              <a:t>σχετικά με το μέλλον </a:t>
            </a:r>
            <a:r>
              <a:rPr lang="el-GR" altLang="el-GR" sz="1600" dirty="0">
                <a:solidFill>
                  <a:srgbClr val="002060"/>
                </a:solidFill>
                <a:cs typeface="Calibri" panose="020F0502020204030204" pitchFamily="34" charset="0"/>
              </a:rPr>
              <a:t>της επιχείρησης τους μεσοπρόθεσμα, ενώ ακολουθεί η απάντηση «Αρκετά» με 27,7%.</a:t>
            </a:r>
            <a:endParaRPr lang="el-GR" sz="1600" dirty="0">
              <a:solidFill>
                <a:srgbClr val="002060"/>
              </a:solidFill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C7161AF-5D6D-4578-945B-C1D569F22C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2011" y="2328954"/>
            <a:ext cx="5206435" cy="2840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5019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CFB6D3-009D-453C-B4EC-FA32B0BE092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7086600" y="6356350"/>
            <a:ext cx="2057400" cy="365125"/>
          </a:xfrm>
        </p:spPr>
        <p:txBody>
          <a:bodyPr/>
          <a:lstStyle/>
          <a:p>
            <a:fld id="{B93E2147-600F-409E-89E1-9E5745A4735F}" type="slidenum">
              <a:rPr lang="en-US" smtClean="0"/>
              <a:t>3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3B2110-DDCA-4CB1-ABB2-AD1E5521FB0C}"/>
              </a:ext>
            </a:extLst>
          </p:cNvPr>
          <p:cNvSpPr txBox="1"/>
          <p:nvPr/>
        </p:nvSpPr>
        <p:spPr>
          <a:xfrm>
            <a:off x="539552" y="476672"/>
            <a:ext cx="64807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l-GR" sz="2000" b="1" dirty="0">
                <a:solidFill>
                  <a:srgbClr val="0020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Βασικά οικονομικά μεγέθη Περιφέρειας Δυτικής Ελλάδας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45E356-1C79-48C2-A8AD-0E0ACD01B007}"/>
              </a:ext>
            </a:extLst>
          </p:cNvPr>
          <p:cNvSpPr txBox="1"/>
          <p:nvPr/>
        </p:nvSpPr>
        <p:spPr>
          <a:xfrm>
            <a:off x="730152" y="1196752"/>
            <a:ext cx="765827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l-GR" altLang="el-GR" sz="1600" dirty="0">
                <a:solidFill>
                  <a:srgbClr val="002060"/>
                </a:solidFill>
                <a:cs typeface="Calibri" panose="020F0502020204030204" pitchFamily="34" charset="0"/>
              </a:rPr>
              <a:t>Το </a:t>
            </a:r>
            <a:r>
              <a:rPr lang="el-GR" altLang="el-GR" sz="1600" b="1" dirty="0">
                <a:solidFill>
                  <a:srgbClr val="002060"/>
                </a:solidFill>
                <a:cs typeface="Calibri" panose="020F0502020204030204" pitchFamily="34" charset="0"/>
              </a:rPr>
              <a:t>Ακαθάριστο Εγχώριο Προϊόν </a:t>
            </a:r>
            <a:r>
              <a:rPr lang="el-GR" altLang="el-GR" sz="1600" dirty="0">
                <a:solidFill>
                  <a:srgbClr val="002060"/>
                </a:solidFill>
                <a:cs typeface="Calibri" panose="020F0502020204030204" pitchFamily="34" charset="0"/>
              </a:rPr>
              <a:t>της Περιφέρειας Δυτικής Ελλάδας το 2019 ανήλθε στα €8,1 δισεκ. μερίδιο που αντιστοιχεί στο 4,4% του ΑΕΠ της χώρας.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DC8CF23-5D85-4192-9D8B-FE05A3F528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987170"/>
            <a:ext cx="7200799" cy="3170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3515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CFB6D3-009D-453C-B4EC-FA32B0BE092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7086600" y="6356350"/>
            <a:ext cx="2057400" cy="365125"/>
          </a:xfrm>
        </p:spPr>
        <p:txBody>
          <a:bodyPr/>
          <a:lstStyle/>
          <a:p>
            <a:fld id="{B93E2147-600F-409E-89E1-9E5745A4735F}" type="slidenum">
              <a:rPr lang="en-US" smtClean="0"/>
              <a:t>30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3B2110-DDCA-4CB1-ABB2-AD1E5521FB0C}"/>
              </a:ext>
            </a:extLst>
          </p:cNvPr>
          <p:cNvSpPr txBox="1"/>
          <p:nvPr/>
        </p:nvSpPr>
        <p:spPr>
          <a:xfrm>
            <a:off x="539552" y="476672"/>
            <a:ext cx="576064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l-GR" sz="2000" b="1" dirty="0">
                <a:solidFill>
                  <a:srgbClr val="0020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Περιοδική Έρευνα Συγκυρίας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45E356-1C79-48C2-A8AD-0E0ACD01B007}"/>
              </a:ext>
            </a:extLst>
          </p:cNvPr>
          <p:cNvSpPr txBox="1"/>
          <p:nvPr/>
        </p:nvSpPr>
        <p:spPr>
          <a:xfrm>
            <a:off x="730152" y="1196752"/>
            <a:ext cx="765827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l-GR" altLang="el-GR" sz="1600" dirty="0">
                <a:solidFill>
                  <a:srgbClr val="002060"/>
                </a:solidFill>
                <a:cs typeface="Calibri" panose="020F0502020204030204" pitchFamily="34" charset="0"/>
              </a:rPr>
              <a:t>Η πλειοψηφία των επιχειρήσεων έχει προβεί σε οργανωτικές και λειτουργικές αλλαγές προκειμένου να ανταποκριθεί στις νέες συνθήκες που δημιούργησε η πανδημία. </a:t>
            </a:r>
            <a:endParaRPr lang="el-GR" sz="1600" dirty="0">
              <a:solidFill>
                <a:srgbClr val="002060"/>
              </a:solidFill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90A19CA-584B-4737-A421-821831CA0C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425" y="1930173"/>
            <a:ext cx="7657240" cy="373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3569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CFB6D3-009D-453C-B4EC-FA32B0BE092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7086600" y="6356350"/>
            <a:ext cx="2057400" cy="365125"/>
          </a:xfrm>
        </p:spPr>
        <p:txBody>
          <a:bodyPr/>
          <a:lstStyle/>
          <a:p>
            <a:fld id="{B93E2147-600F-409E-89E1-9E5745A4735F}" type="slidenum">
              <a:rPr lang="en-US" smtClean="0"/>
              <a:t>31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3B2110-DDCA-4CB1-ABB2-AD1E5521FB0C}"/>
              </a:ext>
            </a:extLst>
          </p:cNvPr>
          <p:cNvSpPr txBox="1"/>
          <p:nvPr/>
        </p:nvSpPr>
        <p:spPr>
          <a:xfrm>
            <a:off x="539552" y="476672"/>
            <a:ext cx="576064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l-GR" sz="2000" b="1" dirty="0">
                <a:solidFill>
                  <a:srgbClr val="0020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Περιοδική Έρευνα Συγκυρίας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45E356-1C79-48C2-A8AD-0E0ACD01B007}"/>
              </a:ext>
            </a:extLst>
          </p:cNvPr>
          <p:cNvSpPr txBox="1"/>
          <p:nvPr/>
        </p:nvSpPr>
        <p:spPr>
          <a:xfrm>
            <a:off x="730152" y="1196752"/>
            <a:ext cx="7658271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l-GR" altLang="el-GR" sz="1600" dirty="0">
                <a:solidFill>
                  <a:srgbClr val="002060"/>
                </a:solidFill>
                <a:cs typeface="Calibri" panose="020F0502020204030204" pitchFamily="34" charset="0"/>
              </a:rPr>
              <a:t>Η πλειοψηφία του δείγματος δήλωσε ότι ωφελήθηκε «Λίγο» από τα μέτρα της πολιτείας για την </a:t>
            </a:r>
            <a:r>
              <a:rPr lang="el-GR" altLang="el-GR" sz="1600" b="1" dirty="0">
                <a:solidFill>
                  <a:srgbClr val="002060"/>
                </a:solidFill>
                <a:cs typeface="Calibri" panose="020F0502020204030204" pitchFamily="34" charset="0"/>
              </a:rPr>
              <a:t>στήριξη των επιχειρήσεων </a:t>
            </a:r>
            <a:r>
              <a:rPr lang="el-GR" altLang="el-GR" sz="1600" dirty="0">
                <a:solidFill>
                  <a:srgbClr val="002060"/>
                </a:solidFill>
                <a:cs typeface="Calibri" panose="020F0502020204030204" pitchFamily="34" charset="0"/>
              </a:rPr>
              <a:t>απέναντι της δυσμενείς συνθήκες που επέφερε η πανδημία</a:t>
            </a:r>
            <a:r>
              <a:rPr lang="el-GR" altLang="el-GR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9C4CF79-93EB-4D86-985B-6F23134652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2183639"/>
            <a:ext cx="6340390" cy="3462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9564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CFB6D3-009D-453C-B4EC-FA32B0BE092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7086600" y="6356350"/>
            <a:ext cx="2057400" cy="365125"/>
          </a:xfrm>
        </p:spPr>
        <p:txBody>
          <a:bodyPr/>
          <a:lstStyle/>
          <a:p>
            <a:fld id="{B93E2147-600F-409E-89E1-9E5745A4735F}" type="slidenum">
              <a:rPr lang="en-US" smtClean="0"/>
              <a:t>32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3B2110-DDCA-4CB1-ABB2-AD1E5521FB0C}"/>
              </a:ext>
            </a:extLst>
          </p:cNvPr>
          <p:cNvSpPr txBox="1"/>
          <p:nvPr/>
        </p:nvSpPr>
        <p:spPr>
          <a:xfrm>
            <a:off x="539552" y="476672"/>
            <a:ext cx="576064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l-GR" sz="2000" b="1" dirty="0">
                <a:solidFill>
                  <a:srgbClr val="0020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Περιοδική Έρευνα Συγκυρίας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45E356-1C79-48C2-A8AD-0E0ACD01B007}"/>
              </a:ext>
            </a:extLst>
          </p:cNvPr>
          <p:cNvSpPr txBox="1"/>
          <p:nvPr/>
        </p:nvSpPr>
        <p:spPr>
          <a:xfrm>
            <a:off x="611560" y="1087576"/>
            <a:ext cx="765827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l-GR" altLang="el-GR" sz="1600" dirty="0">
                <a:solidFill>
                  <a:srgbClr val="002060"/>
                </a:solidFill>
                <a:cs typeface="Calibri" panose="020F0502020204030204" pitchFamily="34" charset="0"/>
              </a:rPr>
              <a:t>Ως </a:t>
            </a:r>
            <a:r>
              <a:rPr lang="el-GR" altLang="el-GR" sz="1600" b="1" dirty="0">
                <a:solidFill>
                  <a:srgbClr val="002060"/>
                </a:solidFill>
                <a:cs typeface="Calibri" panose="020F0502020204030204" pitchFamily="34" charset="0"/>
              </a:rPr>
              <a:t>κυριότερο μέτρο στήριξης </a:t>
            </a:r>
            <a:r>
              <a:rPr lang="el-GR" altLang="el-GR" sz="1600" dirty="0">
                <a:solidFill>
                  <a:srgbClr val="002060"/>
                </a:solidFill>
                <a:cs typeface="Calibri" panose="020F0502020204030204" pitchFamily="34" charset="0"/>
              </a:rPr>
              <a:t>για την αντιμετώπιση των επιπτώσεων της πανδημίας αναδείχτηκε η Λήψη Ενίσχυσης μέσω του Προγράμματος Επιστρεπτέας Προκαταβολής, η οποία αναφέρθηκε από το 41,7% των συμμετεχόντων στην έρευνα. </a:t>
            </a:r>
            <a:endParaRPr lang="el-GR" sz="1600" dirty="0">
              <a:solidFill>
                <a:srgbClr val="002060"/>
              </a:solidFill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0520E85-70E1-441A-B2C9-CD5004A5D4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77" y="2180818"/>
            <a:ext cx="7998645" cy="3237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5428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CFB6D3-009D-453C-B4EC-FA32B0BE092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7086600" y="6356350"/>
            <a:ext cx="2057400" cy="365125"/>
          </a:xfrm>
        </p:spPr>
        <p:txBody>
          <a:bodyPr/>
          <a:lstStyle/>
          <a:p>
            <a:fld id="{B93E2147-600F-409E-89E1-9E5745A4735F}" type="slidenum">
              <a:rPr lang="en-US" smtClean="0"/>
              <a:t>33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3B2110-DDCA-4CB1-ABB2-AD1E5521FB0C}"/>
              </a:ext>
            </a:extLst>
          </p:cNvPr>
          <p:cNvSpPr txBox="1"/>
          <p:nvPr/>
        </p:nvSpPr>
        <p:spPr>
          <a:xfrm>
            <a:off x="539552" y="476672"/>
            <a:ext cx="576064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l-GR" sz="2000" b="1" dirty="0">
                <a:solidFill>
                  <a:srgbClr val="0020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Περιοδική Έρευνα Συγκυρίας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45E356-1C79-48C2-A8AD-0E0ACD01B007}"/>
              </a:ext>
            </a:extLst>
          </p:cNvPr>
          <p:cNvSpPr txBox="1"/>
          <p:nvPr/>
        </p:nvSpPr>
        <p:spPr>
          <a:xfrm>
            <a:off x="730152" y="1196752"/>
            <a:ext cx="765827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l-GR" altLang="el-GR" sz="1600" dirty="0">
                <a:solidFill>
                  <a:srgbClr val="002060"/>
                </a:solidFill>
                <a:cs typeface="Calibri" panose="020F0502020204030204" pitchFamily="34" charset="0"/>
              </a:rPr>
              <a:t>Το 37% περίπου των συμμετεχόντων θεωρεί ότι η </a:t>
            </a:r>
            <a:r>
              <a:rPr lang="el-GR" altLang="el-GR" sz="1600" b="1" dirty="0">
                <a:solidFill>
                  <a:srgbClr val="002060"/>
                </a:solidFill>
                <a:cs typeface="Calibri" panose="020F0502020204030204" pitchFamily="34" charset="0"/>
              </a:rPr>
              <a:t>επιστροφή στην κανονικότητα </a:t>
            </a:r>
            <a:r>
              <a:rPr lang="el-GR" altLang="el-GR" sz="1600" dirty="0">
                <a:solidFill>
                  <a:srgbClr val="002060"/>
                </a:solidFill>
                <a:cs typeface="Calibri" panose="020F0502020204030204" pitchFamily="34" charset="0"/>
              </a:rPr>
              <a:t> χρειάζεται τουλάχιστον 2 έτη. </a:t>
            </a:r>
            <a:endParaRPr lang="el-GR" sz="1600" dirty="0">
              <a:solidFill>
                <a:srgbClr val="002060"/>
              </a:solidFill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586CF0D-AC9A-43B9-A458-1DA32AA0A9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916832"/>
            <a:ext cx="7126842" cy="3298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00235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CFB6D3-009D-453C-B4EC-FA32B0BE092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7086600" y="6356350"/>
            <a:ext cx="2057400" cy="365125"/>
          </a:xfrm>
        </p:spPr>
        <p:txBody>
          <a:bodyPr/>
          <a:lstStyle/>
          <a:p>
            <a:fld id="{B93E2147-600F-409E-89E1-9E5745A4735F}" type="slidenum">
              <a:rPr lang="en-US" smtClean="0"/>
              <a:t>34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3B2110-DDCA-4CB1-ABB2-AD1E5521FB0C}"/>
              </a:ext>
            </a:extLst>
          </p:cNvPr>
          <p:cNvSpPr txBox="1"/>
          <p:nvPr/>
        </p:nvSpPr>
        <p:spPr>
          <a:xfrm>
            <a:off x="539552" y="476672"/>
            <a:ext cx="576064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l-GR" sz="2000" b="1" dirty="0">
                <a:solidFill>
                  <a:srgbClr val="0020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Συμπεράσματα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45E356-1C79-48C2-A8AD-0E0ACD01B007}"/>
              </a:ext>
            </a:extLst>
          </p:cNvPr>
          <p:cNvSpPr txBox="1"/>
          <p:nvPr/>
        </p:nvSpPr>
        <p:spPr>
          <a:xfrm>
            <a:off x="730152" y="1196752"/>
            <a:ext cx="7658271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l-GR" sz="1600" dirty="0">
                <a:solidFill>
                  <a:srgbClr val="002060"/>
                </a:solidFill>
                <a:cs typeface="Calibri" panose="020F0502020204030204" pitchFamily="34" charset="0"/>
              </a:rPr>
              <a:t>Το 46% των επιχειρήσεων ανήκει στον κλάδο του </a:t>
            </a:r>
            <a:r>
              <a:rPr lang="el-GR" sz="1600" b="1" dirty="0">
                <a:solidFill>
                  <a:srgbClr val="002060"/>
                </a:solidFill>
                <a:cs typeface="Calibri" panose="020F0502020204030204" pitchFamily="34" charset="0"/>
              </a:rPr>
              <a:t>εμπορίου</a:t>
            </a:r>
            <a:r>
              <a:rPr lang="el-GR" sz="1600" dirty="0">
                <a:solidFill>
                  <a:srgbClr val="002060"/>
                </a:solidFill>
                <a:cs typeface="Calibri" panose="020F0502020204030204" pitchFamily="34" charset="0"/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el-GR" sz="1600" dirty="0">
              <a:solidFill>
                <a:srgbClr val="002060"/>
              </a:solidFill>
              <a:cs typeface="Calibri" panose="020F0502020204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l-GR" sz="1600" dirty="0">
                <a:solidFill>
                  <a:srgbClr val="002060"/>
                </a:solidFill>
                <a:cs typeface="Calibri" panose="020F0502020204030204" pitchFamily="34" charset="0"/>
              </a:rPr>
              <a:t>Σχεδόν το 50% των επιχειρήσεων εκτιμούν ότι οι </a:t>
            </a:r>
            <a:r>
              <a:rPr lang="el-GR" sz="1600" b="1" dirty="0">
                <a:solidFill>
                  <a:srgbClr val="002060"/>
                </a:solidFill>
                <a:cs typeface="Calibri" panose="020F0502020204030204" pitchFamily="34" charset="0"/>
              </a:rPr>
              <a:t>πωλήσεις</a:t>
            </a:r>
            <a:r>
              <a:rPr lang="el-GR" sz="1600" dirty="0">
                <a:solidFill>
                  <a:srgbClr val="002060"/>
                </a:solidFill>
                <a:cs typeface="Calibri" panose="020F0502020204030204" pitchFamily="34" charset="0"/>
              </a:rPr>
              <a:t> τους θα παραμείνουν σταθερές, ενώ στο 93% εκτιμά ότι δεν θα μεταβληθεί το </a:t>
            </a:r>
            <a:r>
              <a:rPr lang="el-GR" sz="1600" b="1" dirty="0">
                <a:solidFill>
                  <a:srgbClr val="002060"/>
                </a:solidFill>
                <a:cs typeface="Calibri" panose="020F0502020204030204" pitchFamily="34" charset="0"/>
              </a:rPr>
              <a:t>προσωπικό </a:t>
            </a:r>
            <a:r>
              <a:rPr lang="el-GR" sz="1600" dirty="0">
                <a:solidFill>
                  <a:srgbClr val="002060"/>
                </a:solidFill>
                <a:cs typeface="Calibri" panose="020F0502020204030204" pitchFamily="34" charset="0"/>
              </a:rPr>
              <a:t>του.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el-GR" sz="1600" dirty="0">
              <a:solidFill>
                <a:srgbClr val="002060"/>
              </a:solidFill>
              <a:cs typeface="Calibri" panose="020F0502020204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l-GR" sz="1600" dirty="0">
                <a:solidFill>
                  <a:srgbClr val="002060"/>
                </a:solidFill>
                <a:cs typeface="Calibri" panose="020F0502020204030204" pitchFamily="34" charset="0"/>
              </a:rPr>
              <a:t>3 στις 10 επιχειρήσεις πραγματοποίησαν </a:t>
            </a:r>
            <a:r>
              <a:rPr lang="el-GR" sz="1600" b="1" dirty="0">
                <a:solidFill>
                  <a:srgbClr val="002060"/>
                </a:solidFill>
                <a:cs typeface="Calibri" panose="020F0502020204030204" pitchFamily="34" charset="0"/>
              </a:rPr>
              <a:t>επενδυτικές δαπάνες </a:t>
            </a:r>
            <a:r>
              <a:rPr lang="el-GR" sz="1600" dirty="0">
                <a:solidFill>
                  <a:srgbClr val="002060"/>
                </a:solidFill>
                <a:cs typeface="Calibri" panose="020F0502020204030204" pitchFamily="34" charset="0"/>
              </a:rPr>
              <a:t>το 2020.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el-GR" sz="1600" dirty="0">
              <a:solidFill>
                <a:srgbClr val="002060"/>
              </a:solidFill>
              <a:cs typeface="Calibri" panose="020F0502020204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l-GR" sz="1600" dirty="0">
                <a:solidFill>
                  <a:srgbClr val="002060"/>
                </a:solidFill>
                <a:cs typeface="Calibri" panose="020F0502020204030204" pitchFamily="34" charset="0"/>
              </a:rPr>
              <a:t>Το 90% δεν πραγματοποίησε </a:t>
            </a:r>
            <a:r>
              <a:rPr lang="el-GR" sz="1600" b="1" dirty="0">
                <a:solidFill>
                  <a:srgbClr val="002060"/>
                </a:solidFill>
                <a:cs typeface="Calibri" panose="020F0502020204030204" pitchFamily="34" charset="0"/>
              </a:rPr>
              <a:t>εξαγωγές</a:t>
            </a:r>
            <a:r>
              <a:rPr lang="el-GR" sz="1600" dirty="0">
                <a:solidFill>
                  <a:srgbClr val="002060"/>
                </a:solidFill>
                <a:cs typeface="Calibri" panose="020F0502020204030204" pitchFamily="34" charset="0"/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el-GR" sz="1600" dirty="0">
              <a:solidFill>
                <a:srgbClr val="002060"/>
              </a:solidFill>
              <a:cs typeface="Calibri" panose="020F0502020204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l-GR" sz="1600" dirty="0">
                <a:solidFill>
                  <a:srgbClr val="002060"/>
                </a:solidFill>
                <a:cs typeface="Calibri" panose="020F0502020204030204" pitchFamily="34" charset="0"/>
              </a:rPr>
              <a:t>Το 47% των επιχειρήσεων δήλωσε ότι επιδεινώθηκαν οι </a:t>
            </a:r>
            <a:r>
              <a:rPr lang="el-GR" sz="1600" b="1" dirty="0">
                <a:solidFill>
                  <a:srgbClr val="002060"/>
                </a:solidFill>
                <a:cs typeface="Calibri" panose="020F0502020204030204" pitchFamily="34" charset="0"/>
              </a:rPr>
              <a:t>συνθήκες ρευστότητας </a:t>
            </a:r>
            <a:r>
              <a:rPr lang="el-GR" sz="1600" dirty="0">
                <a:solidFill>
                  <a:srgbClr val="002060"/>
                </a:solidFill>
                <a:cs typeface="Calibri" panose="020F0502020204030204" pitchFamily="34" charset="0"/>
              </a:rPr>
              <a:t>του.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el-GR" sz="1600" dirty="0">
              <a:solidFill>
                <a:srgbClr val="002060"/>
              </a:solidFill>
              <a:cs typeface="Calibri" panose="020F0502020204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l-GR" sz="1600" dirty="0">
                <a:solidFill>
                  <a:srgbClr val="002060"/>
                </a:solidFill>
                <a:cs typeface="Calibri" panose="020F0502020204030204" pitchFamily="34" charset="0"/>
              </a:rPr>
              <a:t>2 στους 3 επιχειρηματίες δηλώνουν </a:t>
            </a:r>
            <a:r>
              <a:rPr lang="el-GR" sz="1600" b="1" dirty="0">
                <a:solidFill>
                  <a:srgbClr val="002060"/>
                </a:solidFill>
                <a:cs typeface="Calibri" panose="020F0502020204030204" pitchFamily="34" charset="0"/>
              </a:rPr>
              <a:t>συγκρατημένα αισιόδοξοι </a:t>
            </a:r>
            <a:r>
              <a:rPr lang="el-GR" sz="1600" dirty="0">
                <a:solidFill>
                  <a:srgbClr val="002060"/>
                </a:solidFill>
                <a:cs typeface="Calibri" panose="020F0502020204030204" pitchFamily="34" charset="0"/>
              </a:rPr>
              <a:t>σχετικά με το μέλλον της επιχείρησης τους.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el-GR" sz="1600" dirty="0">
              <a:solidFill>
                <a:srgbClr val="002060"/>
              </a:solidFill>
              <a:cs typeface="Calibri" panose="020F0502020204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l-GR" sz="1600" dirty="0">
                <a:solidFill>
                  <a:srgbClr val="002060"/>
                </a:solidFill>
                <a:cs typeface="Calibri" panose="020F0502020204030204" pitchFamily="34" charset="0"/>
              </a:rPr>
              <a:t>Η μεγάλη πλειοψηφία θεωρεί ότι θα χρειαστούν τουλάχιστον 2 έτη για την </a:t>
            </a:r>
            <a:r>
              <a:rPr lang="el-GR" sz="1600" b="1" dirty="0">
                <a:solidFill>
                  <a:srgbClr val="002060"/>
                </a:solidFill>
                <a:cs typeface="Calibri" panose="020F0502020204030204" pitchFamily="34" charset="0"/>
              </a:rPr>
              <a:t>επιστροφή στα προ πανδημίας επίπεδα</a:t>
            </a:r>
            <a:r>
              <a:rPr lang="el-GR" sz="1600" dirty="0">
                <a:solidFill>
                  <a:srgbClr val="002060"/>
                </a:solidFill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2053395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092C8BBA-97B9-4482-A846-56A86540F19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74" b="12900"/>
          <a:stretch/>
        </p:blipFill>
        <p:spPr>
          <a:xfrm>
            <a:off x="0" y="1412776"/>
            <a:ext cx="9144000" cy="2333625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CE212F6E-F5FD-4158-8197-E6ADAD0065B0}"/>
              </a:ext>
            </a:extLst>
          </p:cNvPr>
          <p:cNvGrpSpPr/>
          <p:nvPr/>
        </p:nvGrpSpPr>
        <p:grpSpPr>
          <a:xfrm>
            <a:off x="596777" y="5528311"/>
            <a:ext cx="7805180" cy="1193165"/>
            <a:chOff x="596777" y="5528311"/>
            <a:chExt cx="7805180" cy="1193165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4F67675F-57EA-4FE3-ACF3-AEBE7C1E995C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777" y="5528311"/>
              <a:ext cx="1247140" cy="11931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304EAAEA-230B-4387-8F13-4D5DAA8FA34B}"/>
                </a:ext>
              </a:extLst>
            </p:cNvPr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4707" y="5952173"/>
              <a:ext cx="4181475" cy="34353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A9A1673E-4B26-4858-88E9-F91A70DCCCA8}"/>
                </a:ext>
              </a:extLst>
            </p:cNvPr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9082" y="5691188"/>
              <a:ext cx="1412875" cy="8477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3D2B4AFD-E527-4F52-8774-D4244B76C39A}"/>
              </a:ext>
            </a:extLst>
          </p:cNvPr>
          <p:cNvSpPr/>
          <p:nvPr/>
        </p:nvSpPr>
        <p:spPr>
          <a:xfrm>
            <a:off x="0" y="1196752"/>
            <a:ext cx="9144000" cy="261743"/>
          </a:xfrm>
          <a:prstGeom prst="rect">
            <a:avLst/>
          </a:prstGeom>
          <a:solidFill>
            <a:srgbClr val="00A3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1CD962B-5792-4208-9701-03D3DA3CD32D}"/>
              </a:ext>
            </a:extLst>
          </p:cNvPr>
          <p:cNvSpPr/>
          <p:nvPr/>
        </p:nvSpPr>
        <p:spPr>
          <a:xfrm>
            <a:off x="0" y="3861048"/>
            <a:ext cx="9144000" cy="1440160"/>
          </a:xfrm>
          <a:prstGeom prst="rect">
            <a:avLst/>
          </a:prstGeom>
          <a:solidFill>
            <a:srgbClr val="002D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2719CBE-4D9B-4790-8B14-598A12AC359C}"/>
              </a:ext>
            </a:extLst>
          </p:cNvPr>
          <p:cNvSpPr/>
          <p:nvPr/>
        </p:nvSpPr>
        <p:spPr>
          <a:xfrm>
            <a:off x="391222" y="4334328"/>
            <a:ext cx="83572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8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Σας ευχαριστώ για την προσοχή!</a:t>
            </a:r>
          </a:p>
        </p:txBody>
      </p:sp>
      <p:pic>
        <p:nvPicPr>
          <p:cNvPr id="23" name="Picture 22" descr="Text&#10;&#10;Description automatically generated">
            <a:extLst>
              <a:ext uri="{FF2B5EF4-FFF2-40B4-BE49-F238E27FC236}">
                <a16:creationId xmlns:a16="http://schemas.microsoft.com/office/drawing/2014/main" id="{6CB47F7B-6997-4D58-8648-FB09F2ABF32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690" t="-9149" r="80414" b="-8387"/>
          <a:stretch/>
        </p:blipFill>
        <p:spPr>
          <a:xfrm>
            <a:off x="1898449" y="332656"/>
            <a:ext cx="2304256" cy="1923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4448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CFB6D3-009D-453C-B4EC-FA32B0BE092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7086600" y="6356350"/>
            <a:ext cx="2057400" cy="365125"/>
          </a:xfrm>
        </p:spPr>
        <p:txBody>
          <a:bodyPr/>
          <a:lstStyle/>
          <a:p>
            <a:fld id="{B93E2147-600F-409E-89E1-9E5745A4735F}" type="slidenum">
              <a:rPr lang="en-US" smtClean="0"/>
              <a:t>4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3B2110-DDCA-4CB1-ABB2-AD1E5521FB0C}"/>
              </a:ext>
            </a:extLst>
          </p:cNvPr>
          <p:cNvSpPr txBox="1"/>
          <p:nvPr/>
        </p:nvSpPr>
        <p:spPr>
          <a:xfrm>
            <a:off x="539552" y="476672"/>
            <a:ext cx="64807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l-GR" sz="2000" b="1" dirty="0">
                <a:solidFill>
                  <a:srgbClr val="0020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Βασικά οικονομικά μεγέθη Περιφέρειας Δυτικής Ελλάδας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45E356-1C79-48C2-A8AD-0E0ACD01B007}"/>
              </a:ext>
            </a:extLst>
          </p:cNvPr>
          <p:cNvSpPr txBox="1"/>
          <p:nvPr/>
        </p:nvSpPr>
        <p:spPr>
          <a:xfrm>
            <a:off x="730152" y="1196752"/>
            <a:ext cx="765827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l-GR" altLang="el-GR" sz="1600" dirty="0">
                <a:solidFill>
                  <a:srgbClr val="002060"/>
                </a:solidFill>
                <a:cs typeface="Calibri" panose="020F0502020204030204" pitchFamily="34" charset="0"/>
              </a:rPr>
              <a:t>Ο τομέας της </a:t>
            </a:r>
            <a:r>
              <a:rPr lang="el-GR" altLang="el-GR" sz="1600" b="1" dirty="0">
                <a:solidFill>
                  <a:srgbClr val="002060"/>
                </a:solidFill>
                <a:cs typeface="Calibri" panose="020F0502020204030204" pitchFamily="34" charset="0"/>
              </a:rPr>
              <a:t>Δημόσιας Διοίκησης, Υγείας και Εκπαίδευσης </a:t>
            </a:r>
            <a:r>
              <a:rPr lang="el-GR" altLang="el-GR" sz="1600" dirty="0">
                <a:solidFill>
                  <a:srgbClr val="002060"/>
                </a:solidFill>
                <a:cs typeface="Calibri" panose="020F0502020204030204" pitchFamily="34" charset="0"/>
              </a:rPr>
              <a:t>διαχρονικά συμμετέχει με το μεγαλύτερο ποσοστό (24%) στη διαμόρφωση της τοπικής ΑΠΑ.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3B330CE-57D9-4B84-8317-0835B9206E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152" y="2132856"/>
            <a:ext cx="7658271" cy="3009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3966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CFB6D3-009D-453C-B4EC-FA32B0BE092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7086600" y="6356350"/>
            <a:ext cx="2057400" cy="365125"/>
          </a:xfrm>
        </p:spPr>
        <p:txBody>
          <a:bodyPr/>
          <a:lstStyle/>
          <a:p>
            <a:fld id="{B93E2147-600F-409E-89E1-9E5745A4735F}" type="slidenum">
              <a:rPr lang="en-US" smtClean="0"/>
              <a:t>5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3B2110-DDCA-4CB1-ABB2-AD1E5521FB0C}"/>
              </a:ext>
            </a:extLst>
          </p:cNvPr>
          <p:cNvSpPr txBox="1"/>
          <p:nvPr/>
        </p:nvSpPr>
        <p:spPr>
          <a:xfrm>
            <a:off x="539552" y="476672"/>
            <a:ext cx="64807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l-GR" sz="2000" b="1" dirty="0">
                <a:solidFill>
                  <a:srgbClr val="0020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Βασικά οικονομικά μεγέθη Περιφέρειας Δυτικής Ελλάδας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45E356-1C79-48C2-A8AD-0E0ACD01B007}"/>
              </a:ext>
            </a:extLst>
          </p:cNvPr>
          <p:cNvSpPr txBox="1"/>
          <p:nvPr/>
        </p:nvSpPr>
        <p:spPr>
          <a:xfrm>
            <a:off x="730152" y="1196752"/>
            <a:ext cx="765827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l-GR" altLang="el-GR" sz="1600" dirty="0">
                <a:solidFill>
                  <a:srgbClr val="002060"/>
                </a:solidFill>
                <a:cs typeface="Calibri" panose="020F0502020204030204" pitchFamily="34" charset="0"/>
              </a:rPr>
              <a:t>Το 2009, οι </a:t>
            </a:r>
            <a:r>
              <a:rPr lang="el-GR" altLang="el-GR" sz="1600" b="1" dirty="0">
                <a:solidFill>
                  <a:srgbClr val="002060"/>
                </a:solidFill>
                <a:cs typeface="Calibri" panose="020F0502020204030204" pitchFamily="34" charset="0"/>
              </a:rPr>
              <a:t>επενδύσεις</a:t>
            </a:r>
            <a:r>
              <a:rPr lang="el-GR" altLang="el-GR" sz="1600" dirty="0">
                <a:solidFill>
                  <a:srgbClr val="002060"/>
                </a:solidFill>
                <a:cs typeface="Calibri" panose="020F0502020204030204" pitchFamily="34" charset="0"/>
              </a:rPr>
              <a:t> ανήλθαν στα €3,3 δισεκ. αλλά τα επόμενα δυο έτη σημείωσαν κατακόρυφη πτώση.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25BB6AC-709D-407A-ACB9-AE36296A93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152" y="2177769"/>
            <a:ext cx="7553599" cy="3273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0699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CFB6D3-009D-453C-B4EC-FA32B0BE092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7086600" y="6356350"/>
            <a:ext cx="2057400" cy="365125"/>
          </a:xfrm>
        </p:spPr>
        <p:txBody>
          <a:bodyPr/>
          <a:lstStyle/>
          <a:p>
            <a:fld id="{B93E2147-600F-409E-89E1-9E5745A4735F}" type="slidenum">
              <a:rPr lang="en-US" smtClean="0"/>
              <a:t>6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3B2110-DDCA-4CB1-ABB2-AD1E5521FB0C}"/>
              </a:ext>
            </a:extLst>
          </p:cNvPr>
          <p:cNvSpPr txBox="1"/>
          <p:nvPr/>
        </p:nvSpPr>
        <p:spPr>
          <a:xfrm>
            <a:off x="539552" y="476672"/>
            <a:ext cx="64807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l-GR" sz="2000" b="1" dirty="0">
                <a:solidFill>
                  <a:srgbClr val="0020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Βασικά οικονομικά μεγέθη Περιφέρειας Δυτικής Ελλάδας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45E356-1C79-48C2-A8AD-0E0ACD01B007}"/>
              </a:ext>
            </a:extLst>
          </p:cNvPr>
          <p:cNvSpPr txBox="1"/>
          <p:nvPr/>
        </p:nvSpPr>
        <p:spPr>
          <a:xfrm>
            <a:off x="730152" y="1196752"/>
            <a:ext cx="765827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l-GR" altLang="el-GR" sz="1600" dirty="0">
                <a:solidFill>
                  <a:srgbClr val="002060"/>
                </a:solidFill>
                <a:cs typeface="Calibri" panose="020F0502020204030204" pitchFamily="34" charset="0"/>
              </a:rPr>
              <a:t>Ο </a:t>
            </a:r>
            <a:r>
              <a:rPr lang="el-GR" altLang="el-GR" sz="1600" b="1" dirty="0">
                <a:solidFill>
                  <a:srgbClr val="002060"/>
                </a:solidFill>
                <a:cs typeface="Calibri" panose="020F0502020204030204" pitchFamily="34" charset="0"/>
              </a:rPr>
              <a:t>δείκτης επενδύσεων ως ποσοστό του τοπικού ΑΕΠ </a:t>
            </a:r>
            <a:r>
              <a:rPr lang="el-GR" altLang="el-GR" sz="1600" dirty="0">
                <a:solidFill>
                  <a:srgbClr val="002060"/>
                </a:solidFill>
                <a:cs typeface="Calibri" panose="020F0502020204030204" pitchFamily="34" charset="0"/>
              </a:rPr>
              <a:t>είναι διαχρονικά υψηλότερος από τον αντίστοιχο δείκτη για το σύνολο της χώρας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97B80BE-A9F2-4C57-94B8-524E738BD4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890" y="1844824"/>
            <a:ext cx="7340220" cy="3371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7836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CFB6D3-009D-453C-B4EC-FA32B0BE092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7086600" y="6356350"/>
            <a:ext cx="2057400" cy="365125"/>
          </a:xfrm>
        </p:spPr>
        <p:txBody>
          <a:bodyPr/>
          <a:lstStyle/>
          <a:p>
            <a:fld id="{B93E2147-600F-409E-89E1-9E5745A4735F}" type="slidenum">
              <a:rPr lang="en-US" smtClean="0"/>
              <a:t>7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3B2110-DDCA-4CB1-ABB2-AD1E5521FB0C}"/>
              </a:ext>
            </a:extLst>
          </p:cNvPr>
          <p:cNvSpPr txBox="1"/>
          <p:nvPr/>
        </p:nvSpPr>
        <p:spPr>
          <a:xfrm>
            <a:off x="539552" y="476672"/>
            <a:ext cx="64807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l-GR" sz="2000" b="1" dirty="0">
                <a:solidFill>
                  <a:srgbClr val="0020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Βασικά οικονομικά μεγέθη Περιφέρειας Δυτικής Ελλάδας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45E356-1C79-48C2-A8AD-0E0ACD01B007}"/>
              </a:ext>
            </a:extLst>
          </p:cNvPr>
          <p:cNvSpPr txBox="1"/>
          <p:nvPr/>
        </p:nvSpPr>
        <p:spPr>
          <a:xfrm>
            <a:off x="730152" y="1196752"/>
            <a:ext cx="765827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l-GR" altLang="el-GR" sz="1600" dirty="0">
                <a:solidFill>
                  <a:srgbClr val="002060"/>
                </a:solidFill>
                <a:cs typeface="Calibri" panose="020F0502020204030204" pitchFamily="34" charset="0"/>
              </a:rPr>
              <a:t>Το </a:t>
            </a:r>
            <a:r>
              <a:rPr lang="el-GR" altLang="el-GR" sz="1600" b="1" dirty="0">
                <a:solidFill>
                  <a:srgbClr val="002060"/>
                </a:solidFill>
                <a:cs typeface="Calibri" panose="020F0502020204030204" pitchFamily="34" charset="0"/>
              </a:rPr>
              <a:t>μέσο μέγεθος </a:t>
            </a:r>
            <a:r>
              <a:rPr lang="el-GR" altLang="el-GR" sz="1600" dirty="0">
                <a:solidFill>
                  <a:srgbClr val="002060"/>
                </a:solidFill>
                <a:cs typeface="Calibri" panose="020F0502020204030204" pitchFamily="34" charset="0"/>
              </a:rPr>
              <a:t>μια επιχείρησης που εδρεύει στην Περιφέρεια Δυτικής Ελλάδας ως προς τον κύκλο εργασιών είναι €70 χιλ. με μέσο όρο απασχολουμένων 2 άτομα.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B9FBB33-8F9C-4CC1-A32A-FA88A51FA2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152" y="2294119"/>
            <a:ext cx="3553816" cy="274343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EE9F5CF-5348-4301-ACD1-1D9862E779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9287" y="2325358"/>
            <a:ext cx="3625824" cy="2743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9892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CFB6D3-009D-453C-B4EC-FA32B0BE092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7086600" y="6356350"/>
            <a:ext cx="2057400" cy="365125"/>
          </a:xfrm>
        </p:spPr>
        <p:txBody>
          <a:bodyPr/>
          <a:lstStyle/>
          <a:p>
            <a:fld id="{B93E2147-600F-409E-89E1-9E5745A4735F}" type="slidenum">
              <a:rPr lang="en-US" smtClean="0"/>
              <a:t>8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3B2110-DDCA-4CB1-ABB2-AD1E5521FB0C}"/>
              </a:ext>
            </a:extLst>
          </p:cNvPr>
          <p:cNvSpPr txBox="1"/>
          <p:nvPr/>
        </p:nvSpPr>
        <p:spPr>
          <a:xfrm>
            <a:off x="539552" y="476672"/>
            <a:ext cx="64807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l-GR" sz="2000" b="1" dirty="0">
                <a:solidFill>
                  <a:srgbClr val="0020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Βασικά οικονομικά μεγέθη Περιφέρειας Δυτικής Ελλάδας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45E356-1C79-48C2-A8AD-0E0ACD01B007}"/>
              </a:ext>
            </a:extLst>
          </p:cNvPr>
          <p:cNvSpPr txBox="1"/>
          <p:nvPr/>
        </p:nvSpPr>
        <p:spPr>
          <a:xfrm>
            <a:off x="730800" y="1195200"/>
            <a:ext cx="765827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l-GR" altLang="el-GR" sz="1600" dirty="0">
                <a:solidFill>
                  <a:srgbClr val="002060"/>
                </a:solidFill>
                <a:cs typeface="Calibri" panose="020F0502020204030204" pitchFamily="34" charset="0"/>
              </a:rPr>
              <a:t>Οι </a:t>
            </a:r>
            <a:r>
              <a:rPr lang="el-GR" altLang="el-GR" sz="1600" b="1" dirty="0">
                <a:solidFill>
                  <a:srgbClr val="002060"/>
                </a:solidFill>
                <a:cs typeface="Calibri" panose="020F0502020204030204" pitchFamily="34" charset="0"/>
              </a:rPr>
              <a:t>εξαγωγές αγαθών </a:t>
            </a:r>
            <a:r>
              <a:rPr lang="el-GR" altLang="el-GR" sz="1600" dirty="0">
                <a:solidFill>
                  <a:srgbClr val="002060"/>
                </a:solidFill>
                <a:cs typeface="Calibri" panose="020F0502020204030204" pitchFamily="34" charset="0"/>
              </a:rPr>
              <a:t>των επιχειρήσεων της περιφέρειας Δυτικής Ελλάδας το 2018 ανήλθαν στα €562,3 εκατ.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380AB3B-E463-459B-B35B-57BD13B633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1" y="2098394"/>
            <a:ext cx="7298231" cy="3330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3395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CFB6D3-009D-453C-B4EC-FA32B0BE092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7086600" y="6356350"/>
            <a:ext cx="2057400" cy="365125"/>
          </a:xfrm>
        </p:spPr>
        <p:txBody>
          <a:bodyPr/>
          <a:lstStyle/>
          <a:p>
            <a:fld id="{B93E2147-600F-409E-89E1-9E5745A4735F}" type="slidenum">
              <a:rPr lang="en-US" smtClean="0"/>
              <a:t>9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3B2110-DDCA-4CB1-ABB2-AD1E5521FB0C}"/>
              </a:ext>
            </a:extLst>
          </p:cNvPr>
          <p:cNvSpPr txBox="1"/>
          <p:nvPr/>
        </p:nvSpPr>
        <p:spPr>
          <a:xfrm>
            <a:off x="539552" y="476672"/>
            <a:ext cx="64807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l-GR" sz="2000" b="1" dirty="0">
                <a:solidFill>
                  <a:srgbClr val="0020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Βασικά οικονομικά μεγέθη Περιφέρειας Δυτικής Ελλάδας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45E356-1C79-48C2-A8AD-0E0ACD01B007}"/>
              </a:ext>
            </a:extLst>
          </p:cNvPr>
          <p:cNvSpPr txBox="1"/>
          <p:nvPr/>
        </p:nvSpPr>
        <p:spPr>
          <a:xfrm>
            <a:off x="730152" y="1196752"/>
            <a:ext cx="765827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l-GR" altLang="el-GR" sz="1600" dirty="0">
                <a:solidFill>
                  <a:srgbClr val="002060"/>
                </a:solidFill>
                <a:cs typeface="Calibri" panose="020F0502020204030204" pitchFamily="34" charset="0"/>
              </a:rPr>
              <a:t>Κυριότερος </a:t>
            </a:r>
            <a:r>
              <a:rPr lang="el-GR" altLang="el-GR" sz="1600" b="1" dirty="0">
                <a:solidFill>
                  <a:srgbClr val="002060"/>
                </a:solidFill>
                <a:cs typeface="Calibri" panose="020F0502020204030204" pitchFamily="34" charset="0"/>
              </a:rPr>
              <a:t>εμπορικός εταίρος </a:t>
            </a:r>
            <a:r>
              <a:rPr lang="el-GR" altLang="el-GR" sz="1600" dirty="0">
                <a:solidFill>
                  <a:srgbClr val="002060"/>
                </a:solidFill>
                <a:cs typeface="Calibri" panose="020F0502020204030204" pitchFamily="34" charset="0"/>
              </a:rPr>
              <a:t>αναδεικνύεται η Ιταλία, καθώς πάνω από το 25% των αγαθών προορίζεται προς αυτήν.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8CF057E-15DE-4024-B213-9DB389B333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053" y="1966752"/>
            <a:ext cx="6913347" cy="369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622570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Custom 6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00567C"/>
      </a:accent1>
      <a:accent2>
        <a:srgbClr val="00567C"/>
      </a:accent2>
      <a:accent3>
        <a:srgbClr val="00567C"/>
      </a:accent3>
      <a:accent4>
        <a:srgbClr val="00567C"/>
      </a:accent4>
      <a:accent5>
        <a:srgbClr val="E3000F"/>
      </a:accent5>
      <a:accent6>
        <a:srgbClr val="E3000F"/>
      </a:accent6>
      <a:hlink>
        <a:srgbClr val="6B9F25"/>
      </a:hlink>
      <a:folHlink>
        <a:srgbClr val="B26B02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Custom 6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00567C"/>
    </a:accent1>
    <a:accent2>
      <a:srgbClr val="00567C"/>
    </a:accent2>
    <a:accent3>
      <a:srgbClr val="00567C"/>
    </a:accent3>
    <a:accent4>
      <a:srgbClr val="00567C"/>
    </a:accent4>
    <a:accent5>
      <a:srgbClr val="E3000F"/>
    </a:accent5>
    <a:accent6>
      <a:srgbClr val="E3000F"/>
    </a:accent6>
    <a:hlink>
      <a:srgbClr val="6B9F25"/>
    </a:hlink>
    <a:folHlink>
      <a:srgbClr val="B26B0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15217</TotalTime>
  <Words>1147</Words>
  <Application>Microsoft Office PowerPoint</Application>
  <PresentationFormat>On-screen Show (4:3)</PresentationFormat>
  <Paragraphs>142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Arial</vt:lpstr>
      <vt:lpstr>Calibri</vt:lpstr>
      <vt:lpstr>Trebuchet MS</vt:lpstr>
      <vt:lpstr>Wingdings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Garagouni Christina</dc:creator>
  <cp:lastModifiedBy>Zachaki Sofia</cp:lastModifiedBy>
  <cp:revision>190</cp:revision>
  <dcterms:created xsi:type="dcterms:W3CDTF">2020-11-27T13:41:01Z</dcterms:created>
  <dcterms:modified xsi:type="dcterms:W3CDTF">2021-12-22T15:54:57Z</dcterms:modified>
</cp:coreProperties>
</file>